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A6"/>
    <a:srgbClr val="19A6FF"/>
    <a:srgbClr val="E000E3"/>
    <a:srgbClr val="FD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9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A6FF"/>
            </a:gs>
            <a:gs pos="100000">
              <a:srgbClr val="FD6866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50A6-EF0C-6443-95AD-422308D32861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A97B-77E4-A341-9518-2FD52589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804"/>
            <a:ext cx="5570214" cy="2857211"/>
          </a:xfrm>
        </p:spPr>
        <p:txBody>
          <a:bodyPr/>
          <a:lstStyle/>
          <a:p>
            <a:r>
              <a:rPr lang="en-US" dirty="0" smtClean="0"/>
              <a:t>Do Small Elevation Differences Affect Urban Temperatures?</a:t>
            </a:r>
            <a:endParaRPr lang="en-US" dirty="0"/>
          </a:p>
        </p:txBody>
      </p:sp>
      <p:pic>
        <p:nvPicPr>
          <p:cNvPr id="4" name="Picture 3" descr="sm_hobowalk_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0" y="0"/>
            <a:ext cx="236601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77990" y="0"/>
            <a:ext cx="1738860" cy="1672872"/>
          </a:xfrm>
          <a:prstGeom prst="roundRect">
            <a:avLst/>
          </a:prstGeom>
          <a:noFill/>
          <a:ln w="571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1" y="3208051"/>
            <a:ext cx="5570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17488"/>
            <a:r>
              <a:rPr lang="en-US" sz="2800" dirty="0" smtClean="0">
                <a:solidFill>
                  <a:srgbClr val="A400A6"/>
                </a:solidFill>
              </a:rPr>
              <a:t>• Is air just naturally cooler at higher elevations?</a:t>
            </a:r>
          </a:p>
          <a:p>
            <a:pPr marL="279400" indent="-217488"/>
            <a:r>
              <a:rPr lang="en-US" sz="2800" dirty="0" smtClean="0">
                <a:solidFill>
                  <a:srgbClr val="A400A6"/>
                </a:solidFill>
              </a:rPr>
              <a:t>• Do the surroundings change from  top to bottom?</a:t>
            </a:r>
          </a:p>
          <a:p>
            <a:pPr marL="279400" indent="-217488"/>
            <a:r>
              <a:rPr lang="en-US" sz="2800" dirty="0" smtClean="0">
                <a:solidFill>
                  <a:srgbClr val="A400A6"/>
                </a:solidFill>
              </a:rPr>
              <a:t>• Does greater exposure to wind have an effect?</a:t>
            </a:r>
            <a:endParaRPr lang="en-US" sz="2800" dirty="0">
              <a:solidFill>
                <a:srgbClr val="A400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133865"/>
            <a:ext cx="35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Advisor: </a:t>
            </a:r>
            <a:r>
              <a:rPr lang="en-US" sz="2400" dirty="0" err="1" smtClean="0">
                <a:solidFill>
                  <a:srgbClr val="FFFF00"/>
                </a:solidFill>
              </a:rPr>
              <a:t>Dr</a:t>
            </a:r>
            <a:r>
              <a:rPr lang="en-US" sz="2400" dirty="0" smtClean="0">
                <a:solidFill>
                  <a:srgbClr val="FFFF00"/>
                </a:solidFill>
              </a:rPr>
              <a:t> Brian Vant-Hull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Wind Affect Temperature?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13452" y="4026964"/>
            <a:ext cx="5620841" cy="1567542"/>
          </a:xfrm>
          <a:custGeom>
            <a:avLst/>
            <a:gdLst>
              <a:gd name="connsiteX0" fmla="*/ 0 w 5620841"/>
              <a:gd name="connsiteY0" fmla="*/ 243239 h 1567542"/>
              <a:gd name="connsiteX1" fmla="*/ 324280 w 5620841"/>
              <a:gd name="connsiteY1" fmla="*/ 162159 h 1567542"/>
              <a:gd name="connsiteX2" fmla="*/ 405349 w 5620841"/>
              <a:gd name="connsiteY2" fmla="*/ 135133 h 1567542"/>
              <a:gd name="connsiteX3" fmla="*/ 459396 w 5620841"/>
              <a:gd name="connsiteY3" fmla="*/ 81079 h 1567542"/>
              <a:gd name="connsiteX4" fmla="*/ 540466 w 5620841"/>
              <a:gd name="connsiteY4" fmla="*/ 54053 h 1567542"/>
              <a:gd name="connsiteX5" fmla="*/ 810698 w 5620841"/>
              <a:gd name="connsiteY5" fmla="*/ 0 h 1567542"/>
              <a:gd name="connsiteX6" fmla="*/ 1378187 w 5620841"/>
              <a:gd name="connsiteY6" fmla="*/ 27026 h 1567542"/>
              <a:gd name="connsiteX7" fmla="*/ 1567350 w 5620841"/>
              <a:gd name="connsiteY7" fmla="*/ 81079 h 1567542"/>
              <a:gd name="connsiteX8" fmla="*/ 1621397 w 5620841"/>
              <a:gd name="connsiteY8" fmla="*/ 135133 h 1567542"/>
              <a:gd name="connsiteX9" fmla="*/ 1702466 w 5620841"/>
              <a:gd name="connsiteY9" fmla="*/ 189186 h 1567542"/>
              <a:gd name="connsiteX10" fmla="*/ 1837583 w 5620841"/>
              <a:gd name="connsiteY10" fmla="*/ 297292 h 1567542"/>
              <a:gd name="connsiteX11" fmla="*/ 1918653 w 5620841"/>
              <a:gd name="connsiteY11" fmla="*/ 378372 h 1567542"/>
              <a:gd name="connsiteX12" fmla="*/ 2080792 w 5620841"/>
              <a:gd name="connsiteY12" fmla="*/ 486478 h 1567542"/>
              <a:gd name="connsiteX13" fmla="*/ 2107816 w 5620841"/>
              <a:gd name="connsiteY13" fmla="*/ 567558 h 1567542"/>
              <a:gd name="connsiteX14" fmla="*/ 2188885 w 5620841"/>
              <a:gd name="connsiteY14" fmla="*/ 621611 h 1567542"/>
              <a:gd name="connsiteX15" fmla="*/ 2242932 w 5620841"/>
              <a:gd name="connsiteY15" fmla="*/ 675665 h 1567542"/>
              <a:gd name="connsiteX16" fmla="*/ 2296978 w 5620841"/>
              <a:gd name="connsiteY16" fmla="*/ 756744 h 1567542"/>
              <a:gd name="connsiteX17" fmla="*/ 2432095 w 5620841"/>
              <a:gd name="connsiteY17" fmla="*/ 864851 h 1567542"/>
              <a:gd name="connsiteX18" fmla="*/ 2567211 w 5620841"/>
              <a:gd name="connsiteY18" fmla="*/ 999984 h 1567542"/>
              <a:gd name="connsiteX19" fmla="*/ 2729351 w 5620841"/>
              <a:gd name="connsiteY19" fmla="*/ 1162143 h 1567542"/>
              <a:gd name="connsiteX20" fmla="*/ 2783397 w 5620841"/>
              <a:gd name="connsiteY20" fmla="*/ 1216197 h 1567542"/>
              <a:gd name="connsiteX21" fmla="*/ 2864467 w 5620841"/>
              <a:gd name="connsiteY21" fmla="*/ 1243223 h 1567542"/>
              <a:gd name="connsiteX22" fmla="*/ 2945537 w 5620841"/>
              <a:gd name="connsiteY22" fmla="*/ 1297276 h 1567542"/>
              <a:gd name="connsiteX23" fmla="*/ 3080653 w 5620841"/>
              <a:gd name="connsiteY23" fmla="*/ 1405383 h 1567542"/>
              <a:gd name="connsiteX24" fmla="*/ 3242793 w 5620841"/>
              <a:gd name="connsiteY24" fmla="*/ 1459436 h 1567542"/>
              <a:gd name="connsiteX25" fmla="*/ 3404933 w 5620841"/>
              <a:gd name="connsiteY25" fmla="*/ 1513489 h 1567542"/>
              <a:gd name="connsiteX26" fmla="*/ 3945398 w 5620841"/>
              <a:gd name="connsiteY26" fmla="*/ 1567542 h 1567542"/>
              <a:gd name="connsiteX27" fmla="*/ 5458701 w 5620841"/>
              <a:gd name="connsiteY27" fmla="*/ 1540516 h 1567542"/>
              <a:gd name="connsiteX28" fmla="*/ 5539771 w 5620841"/>
              <a:gd name="connsiteY28" fmla="*/ 1513489 h 1567542"/>
              <a:gd name="connsiteX29" fmla="*/ 5620841 w 5620841"/>
              <a:gd name="connsiteY29" fmla="*/ 1513489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20841" h="1567542">
                <a:moveTo>
                  <a:pt x="0" y="243239"/>
                </a:moveTo>
                <a:cubicBezTo>
                  <a:pt x="218336" y="206845"/>
                  <a:pt x="110159" y="233541"/>
                  <a:pt x="324280" y="162159"/>
                </a:cubicBezTo>
                <a:lnTo>
                  <a:pt x="405349" y="135133"/>
                </a:lnTo>
                <a:cubicBezTo>
                  <a:pt x="423365" y="117115"/>
                  <a:pt x="437548" y="94189"/>
                  <a:pt x="459396" y="81079"/>
                </a:cubicBezTo>
                <a:cubicBezTo>
                  <a:pt x="483821" y="66422"/>
                  <a:pt x="513077" y="61879"/>
                  <a:pt x="540466" y="54053"/>
                </a:cubicBezTo>
                <a:cubicBezTo>
                  <a:pt x="653348" y="21797"/>
                  <a:pt x="683279" y="21239"/>
                  <a:pt x="810698" y="0"/>
                </a:cubicBezTo>
                <a:cubicBezTo>
                  <a:pt x="999861" y="9009"/>
                  <a:pt x="1189413" y="11922"/>
                  <a:pt x="1378187" y="27026"/>
                </a:cubicBezTo>
                <a:cubicBezTo>
                  <a:pt x="1422829" y="30598"/>
                  <a:pt x="1520906" y="65596"/>
                  <a:pt x="1567350" y="81079"/>
                </a:cubicBezTo>
                <a:cubicBezTo>
                  <a:pt x="1585366" y="99097"/>
                  <a:pt x="1601502" y="119215"/>
                  <a:pt x="1621397" y="135133"/>
                </a:cubicBezTo>
                <a:cubicBezTo>
                  <a:pt x="1646757" y="155424"/>
                  <a:pt x="1679501" y="166219"/>
                  <a:pt x="1702466" y="189186"/>
                </a:cubicBezTo>
                <a:cubicBezTo>
                  <a:pt x="1824695" y="311431"/>
                  <a:pt x="1679760" y="244679"/>
                  <a:pt x="1837583" y="297292"/>
                </a:cubicBezTo>
                <a:cubicBezTo>
                  <a:pt x="1864606" y="324319"/>
                  <a:pt x="1888486" y="354906"/>
                  <a:pt x="1918653" y="378372"/>
                </a:cubicBezTo>
                <a:cubicBezTo>
                  <a:pt x="1969925" y="418255"/>
                  <a:pt x="2080792" y="486478"/>
                  <a:pt x="2080792" y="486478"/>
                </a:cubicBezTo>
                <a:cubicBezTo>
                  <a:pt x="2089800" y="513505"/>
                  <a:pt x="2090021" y="545311"/>
                  <a:pt x="2107816" y="567558"/>
                </a:cubicBezTo>
                <a:cubicBezTo>
                  <a:pt x="2128104" y="592921"/>
                  <a:pt x="2163525" y="601320"/>
                  <a:pt x="2188885" y="621611"/>
                </a:cubicBezTo>
                <a:cubicBezTo>
                  <a:pt x="2208780" y="637529"/>
                  <a:pt x="2227016" y="655768"/>
                  <a:pt x="2242932" y="675665"/>
                </a:cubicBezTo>
                <a:cubicBezTo>
                  <a:pt x="2263221" y="701029"/>
                  <a:pt x="2276689" y="731380"/>
                  <a:pt x="2296978" y="756744"/>
                </a:cubicBezTo>
                <a:cubicBezTo>
                  <a:pt x="2340986" y="811760"/>
                  <a:pt x="2371896" y="824714"/>
                  <a:pt x="2432095" y="864851"/>
                </a:cubicBezTo>
                <a:cubicBezTo>
                  <a:pt x="2543463" y="1031925"/>
                  <a:pt x="2419811" y="868947"/>
                  <a:pt x="2567211" y="999984"/>
                </a:cubicBezTo>
                <a:cubicBezTo>
                  <a:pt x="2624339" y="1050770"/>
                  <a:pt x="2675305" y="1108090"/>
                  <a:pt x="2729351" y="1162143"/>
                </a:cubicBezTo>
                <a:cubicBezTo>
                  <a:pt x="2747367" y="1180161"/>
                  <a:pt x="2759225" y="1208139"/>
                  <a:pt x="2783397" y="1216197"/>
                </a:cubicBezTo>
                <a:lnTo>
                  <a:pt x="2864467" y="1243223"/>
                </a:lnTo>
                <a:cubicBezTo>
                  <a:pt x="2891490" y="1261241"/>
                  <a:pt x="2920176" y="1276985"/>
                  <a:pt x="2945537" y="1297276"/>
                </a:cubicBezTo>
                <a:cubicBezTo>
                  <a:pt x="3015724" y="1353433"/>
                  <a:pt x="2987083" y="1363791"/>
                  <a:pt x="3080653" y="1405383"/>
                </a:cubicBezTo>
                <a:cubicBezTo>
                  <a:pt x="3132713" y="1428523"/>
                  <a:pt x="3188746" y="1441418"/>
                  <a:pt x="3242793" y="1459436"/>
                </a:cubicBezTo>
                <a:cubicBezTo>
                  <a:pt x="3242800" y="1459438"/>
                  <a:pt x="3404925" y="1513488"/>
                  <a:pt x="3404933" y="1513489"/>
                </a:cubicBezTo>
                <a:cubicBezTo>
                  <a:pt x="3691781" y="1561304"/>
                  <a:pt x="3512419" y="1536612"/>
                  <a:pt x="3945398" y="1567542"/>
                </a:cubicBezTo>
                <a:lnTo>
                  <a:pt x="5458701" y="1540516"/>
                </a:lnTo>
                <a:cubicBezTo>
                  <a:pt x="5487170" y="1539551"/>
                  <a:pt x="5511673" y="1518173"/>
                  <a:pt x="5539771" y="1513489"/>
                </a:cubicBezTo>
                <a:cubicBezTo>
                  <a:pt x="5566427" y="1509046"/>
                  <a:pt x="5593818" y="1513489"/>
                  <a:pt x="5620841" y="1513489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2984" y="3640051"/>
            <a:ext cx="365760" cy="365760"/>
            <a:chOff x="7728657" y="3513457"/>
            <a:chExt cx="796005" cy="513507"/>
          </a:xfrm>
        </p:grpSpPr>
        <p:sp>
          <p:nvSpPr>
            <p:cNvPr id="4" name="Rectangle 3"/>
            <p:cNvSpPr/>
            <p:nvPr/>
          </p:nvSpPr>
          <p:spPr>
            <a:xfrm>
              <a:off x="7917819" y="3729671"/>
              <a:ext cx="459396" cy="297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728657" y="3513457"/>
              <a:ext cx="796005" cy="216214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38821" y="3684343"/>
            <a:ext cx="365760" cy="365760"/>
            <a:chOff x="7728657" y="3513457"/>
            <a:chExt cx="796005" cy="513507"/>
          </a:xfrm>
        </p:grpSpPr>
        <p:sp>
          <p:nvSpPr>
            <p:cNvPr id="8" name="Rectangle 7"/>
            <p:cNvSpPr/>
            <p:nvPr/>
          </p:nvSpPr>
          <p:spPr>
            <a:xfrm>
              <a:off x="7917819" y="3729671"/>
              <a:ext cx="459396" cy="297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728657" y="3513457"/>
              <a:ext cx="796005" cy="216214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053061" y="5134039"/>
            <a:ext cx="365760" cy="365760"/>
            <a:chOff x="7728657" y="3513457"/>
            <a:chExt cx="796005" cy="513507"/>
          </a:xfrm>
        </p:grpSpPr>
        <p:sp>
          <p:nvSpPr>
            <p:cNvPr id="11" name="Rectangle 10"/>
            <p:cNvSpPr/>
            <p:nvPr/>
          </p:nvSpPr>
          <p:spPr>
            <a:xfrm>
              <a:off x="7917819" y="3729671"/>
              <a:ext cx="459396" cy="297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7728657" y="3513457"/>
              <a:ext cx="796005" cy="216214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45921" y="5205358"/>
            <a:ext cx="365760" cy="365760"/>
            <a:chOff x="7728657" y="3513457"/>
            <a:chExt cx="796005" cy="513507"/>
          </a:xfrm>
        </p:grpSpPr>
        <p:sp>
          <p:nvSpPr>
            <p:cNvPr id="14" name="Rectangle 13"/>
            <p:cNvSpPr/>
            <p:nvPr/>
          </p:nvSpPr>
          <p:spPr>
            <a:xfrm>
              <a:off x="7917819" y="3729671"/>
              <a:ext cx="459396" cy="297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728657" y="3513457"/>
              <a:ext cx="796005" cy="216214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384735" y="5222623"/>
            <a:ext cx="365760" cy="365760"/>
            <a:chOff x="7728657" y="3513457"/>
            <a:chExt cx="796005" cy="513507"/>
          </a:xfrm>
        </p:grpSpPr>
        <p:sp>
          <p:nvSpPr>
            <p:cNvPr id="17" name="Rectangle 16"/>
            <p:cNvSpPr/>
            <p:nvPr/>
          </p:nvSpPr>
          <p:spPr>
            <a:xfrm>
              <a:off x="7917819" y="3729671"/>
              <a:ext cx="459396" cy="2972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728657" y="3513457"/>
              <a:ext cx="796005" cy="216214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4351070" y="1945908"/>
            <a:ext cx="667735" cy="62161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84775" y="2540493"/>
            <a:ext cx="2592319" cy="12265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83954" y="2611622"/>
            <a:ext cx="1537881" cy="20099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03869" y="2648601"/>
            <a:ext cx="60983" cy="26378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2840" y="2648601"/>
            <a:ext cx="551895" cy="26394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47879" y="2459412"/>
            <a:ext cx="30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Sun heats surfaces above air temperature</a:t>
            </a:r>
            <a:endParaRPr lang="en-US" sz="2400" dirty="0"/>
          </a:p>
        </p:txBody>
      </p:sp>
      <p:sp>
        <p:nvSpPr>
          <p:cNvPr id="30" name="Freeform 29"/>
          <p:cNvSpPr/>
          <p:nvPr/>
        </p:nvSpPr>
        <p:spPr>
          <a:xfrm>
            <a:off x="1026882" y="3327786"/>
            <a:ext cx="4918236" cy="1140940"/>
          </a:xfrm>
          <a:custGeom>
            <a:avLst/>
            <a:gdLst>
              <a:gd name="connsiteX0" fmla="*/ 0 w 4918236"/>
              <a:gd name="connsiteY0" fmla="*/ 131621 h 1140940"/>
              <a:gd name="connsiteX1" fmla="*/ 675582 w 4918236"/>
              <a:gd name="connsiteY1" fmla="*/ 77567 h 1140940"/>
              <a:gd name="connsiteX2" fmla="*/ 2756374 w 4918236"/>
              <a:gd name="connsiteY2" fmla="*/ 1050525 h 1140940"/>
              <a:gd name="connsiteX3" fmla="*/ 3621119 w 4918236"/>
              <a:gd name="connsiteY3" fmla="*/ 1104578 h 1140940"/>
              <a:gd name="connsiteX4" fmla="*/ 4918236 w 4918236"/>
              <a:gd name="connsiteY4" fmla="*/ 1104578 h 11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8236" h="1140940">
                <a:moveTo>
                  <a:pt x="0" y="131621"/>
                </a:moveTo>
                <a:cubicBezTo>
                  <a:pt x="108093" y="28018"/>
                  <a:pt x="216186" y="-75584"/>
                  <a:pt x="675582" y="77567"/>
                </a:cubicBezTo>
                <a:cubicBezTo>
                  <a:pt x="1134978" y="230718"/>
                  <a:pt x="2265451" y="879357"/>
                  <a:pt x="2756374" y="1050525"/>
                </a:cubicBezTo>
                <a:cubicBezTo>
                  <a:pt x="3247297" y="1221693"/>
                  <a:pt x="3260809" y="1095569"/>
                  <a:pt x="3621119" y="1104578"/>
                </a:cubicBezTo>
                <a:cubicBezTo>
                  <a:pt x="3981429" y="1113587"/>
                  <a:pt x="4918236" y="1104578"/>
                  <a:pt x="4918236" y="110457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34294" y="4468726"/>
            <a:ext cx="28104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Wind cools upper elevations more than lower.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59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3"/>
            <a:ext cx="8229600" cy="1143000"/>
          </a:xfrm>
        </p:spPr>
        <p:txBody>
          <a:bodyPr/>
          <a:lstStyle/>
          <a:p>
            <a:r>
              <a:rPr lang="en-US" dirty="0" smtClean="0"/>
              <a:t>How do we find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43"/>
            <a:ext cx="8229600" cy="5087973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make repeated simultaneous temperature measurements at top and bottom of the Heights in several locations under different weather conditions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 descr="jadewal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34" y="3094234"/>
            <a:ext cx="1550066" cy="347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22-06-28 at 8.1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18" y="3400789"/>
            <a:ext cx="3338857" cy="32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8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Needed!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9027" y="1823043"/>
            <a:ext cx="71734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• Neighborhood </a:t>
            </a:r>
            <a:r>
              <a:rPr lang="en-US" sz="2800" dirty="0"/>
              <a:t>characteristics such as vegetation, building density, </a:t>
            </a:r>
            <a:r>
              <a:rPr lang="en-US" sz="2800" dirty="0" err="1"/>
              <a:t>etc</a:t>
            </a:r>
            <a:r>
              <a:rPr lang="en-US" sz="2800" dirty="0"/>
              <a:t> will be assessed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•  Statistical </a:t>
            </a:r>
            <a:r>
              <a:rPr lang="en-US" sz="2800" dirty="0"/>
              <a:t>analysis will determine contributors to temperature differences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•  Demographics </a:t>
            </a:r>
            <a:r>
              <a:rPr lang="en-US" sz="2800" dirty="0"/>
              <a:t>will also be correlated to physical characteristics of the neighborhoods.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516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136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 Small Elevation Differences Affect Urban Temperatures?</vt:lpstr>
      <vt:lpstr>How Does Wind Affect Temperature?</vt:lpstr>
      <vt:lpstr>How do we find out?</vt:lpstr>
      <vt:lpstr>Analysis Needed!</vt:lpstr>
    </vt:vector>
  </TitlesOfParts>
  <Company>cloud systems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Small Elevation Differences Affect Urban Temperatures?</dc:title>
  <dc:creator>brian vant-hull</dc:creator>
  <cp:lastModifiedBy>brian vant-hull</cp:lastModifiedBy>
  <cp:revision>5</cp:revision>
  <dcterms:created xsi:type="dcterms:W3CDTF">2022-06-14T18:09:34Z</dcterms:created>
  <dcterms:modified xsi:type="dcterms:W3CDTF">2022-06-29T00:29:00Z</dcterms:modified>
</cp:coreProperties>
</file>