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9" r:id="rId2"/>
    <p:sldId id="265" r:id="rId3"/>
    <p:sldId id="266" r:id="rId4"/>
    <p:sldId id="264" r:id="rId5"/>
    <p:sldId id="260" r:id="rId6"/>
    <p:sldId id="267" r:id="rId7"/>
    <p:sldId id="257" r:id="rId8"/>
    <p:sldId id="258" r:id="rId9"/>
    <p:sldId id="276" r:id="rId10"/>
    <p:sldId id="268" r:id="rId11"/>
    <p:sldId id="277" r:id="rId12"/>
    <p:sldId id="278" r:id="rId13"/>
    <p:sldId id="279" r:id="rId14"/>
    <p:sldId id="280" r:id="rId15"/>
    <p:sldId id="281" r:id="rId16"/>
    <p:sldId id="283" r:id="rId17"/>
    <p:sldId id="282" r:id="rId18"/>
    <p:sldId id="284" r:id="rId19"/>
    <p:sldId id="285" r:id="rId20"/>
    <p:sldId id="28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ILCHAND NAUTH" initials="DN" lastIdx="1" clrIdx="0">
    <p:extLst>
      <p:ext uri="{19B8F6BF-5375-455C-9EA6-DF929625EA0E}">
        <p15:presenceInfo xmlns:p15="http://schemas.microsoft.com/office/powerpoint/2012/main" userId="DILCHAND NAUT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4" autoAdjust="0"/>
    <p:restoredTop sz="94660"/>
  </p:normalViewPr>
  <p:slideViewPr>
    <p:cSldViewPr snapToGrid="0">
      <p:cViewPr varScale="1">
        <p:scale>
          <a:sx n="108" d="100"/>
          <a:sy n="108" d="100"/>
        </p:scale>
        <p:origin x="34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9E79B3-5D84-4ABC-A84E-DF7432BF8E70}" type="doc">
      <dgm:prSet loTypeId="urn:microsoft.com/office/officeart/2005/8/layout/bProcess4" loCatId="process" qsTypeId="urn:microsoft.com/office/officeart/2005/8/quickstyle/3d1" qsCatId="3D" csTypeId="urn:microsoft.com/office/officeart/2005/8/colors/colorful1" csCatId="colorful" phldr="1"/>
      <dgm:spPr/>
      <dgm:t>
        <a:bodyPr/>
        <a:lstStyle/>
        <a:p>
          <a:endParaRPr lang="en-US"/>
        </a:p>
      </dgm:t>
    </dgm:pt>
    <dgm:pt modelId="{63862BFA-D759-4230-A07E-07993D79A55A}">
      <dgm:prSet phldrT="[Text]"/>
      <dgm:spPr/>
      <dgm:t>
        <a:bodyPr/>
        <a:lstStyle/>
        <a:p>
          <a:r>
            <a:rPr lang="en-US" b="1" dirty="0">
              <a:solidFill>
                <a:schemeClr val="tx1"/>
              </a:solidFill>
            </a:rPr>
            <a:t>Select the radiance data in the appropriate range</a:t>
          </a:r>
        </a:p>
        <a:p>
          <a:r>
            <a:rPr lang="en-US" dirty="0"/>
            <a:t>-Obtain the start times</a:t>
          </a:r>
        </a:p>
      </dgm:t>
    </dgm:pt>
    <dgm:pt modelId="{68250394-1784-4EC9-B6DB-D67B515EC539}" type="parTrans" cxnId="{EC1C9643-CCAB-4969-ABB5-DF987323BC6D}">
      <dgm:prSet/>
      <dgm:spPr/>
      <dgm:t>
        <a:bodyPr/>
        <a:lstStyle/>
        <a:p>
          <a:endParaRPr lang="en-US"/>
        </a:p>
      </dgm:t>
    </dgm:pt>
    <dgm:pt modelId="{70265896-251A-4B09-8DB9-E895A6FEE9AE}" type="sibTrans" cxnId="{EC1C9643-CCAB-4969-ABB5-DF987323BC6D}">
      <dgm:prSet/>
      <dgm:spPr/>
      <dgm:t>
        <a:bodyPr/>
        <a:lstStyle/>
        <a:p>
          <a:endParaRPr lang="en-US"/>
        </a:p>
      </dgm:t>
    </dgm:pt>
    <dgm:pt modelId="{EF621833-AB48-43B5-BD3B-D7196EE78C6D}">
      <dgm:prSet phldrT="[Text]"/>
      <dgm:spPr/>
      <dgm:t>
        <a:bodyPr/>
        <a:lstStyle/>
        <a:p>
          <a:r>
            <a:rPr lang="en-US" b="1" dirty="0">
              <a:solidFill>
                <a:schemeClr val="tx1"/>
              </a:solidFill>
            </a:rPr>
            <a:t>Compute the maximum, minimum and average radiance as a function of wavelength and divide by the average spectrum</a:t>
          </a:r>
        </a:p>
        <a:p>
          <a:r>
            <a:rPr lang="en-US" dirty="0"/>
            <a:t>-Plots the relative change from 1 pixel shift in the average spectrum</a:t>
          </a:r>
        </a:p>
      </dgm:t>
    </dgm:pt>
    <dgm:pt modelId="{C1A1767D-97A5-46A6-BBD0-94B893D0894A}" type="parTrans" cxnId="{22EDF513-C571-482F-AF08-740A04A23C19}">
      <dgm:prSet/>
      <dgm:spPr/>
      <dgm:t>
        <a:bodyPr/>
        <a:lstStyle/>
        <a:p>
          <a:endParaRPr lang="en-US"/>
        </a:p>
      </dgm:t>
    </dgm:pt>
    <dgm:pt modelId="{79B63E08-7B58-4C16-9B9E-0BC2B868E74B}" type="sibTrans" cxnId="{22EDF513-C571-482F-AF08-740A04A23C19}">
      <dgm:prSet/>
      <dgm:spPr/>
      <dgm:t>
        <a:bodyPr/>
        <a:lstStyle/>
        <a:p>
          <a:endParaRPr lang="en-US"/>
        </a:p>
      </dgm:t>
    </dgm:pt>
    <dgm:pt modelId="{38B612C4-D97B-4EAD-8040-58B9F54D0563}">
      <dgm:prSet phldrT="[Text]"/>
      <dgm:spPr/>
      <dgm:t>
        <a:bodyPr/>
        <a:lstStyle/>
        <a:p>
          <a:r>
            <a:rPr lang="en-US" b="1" dirty="0">
              <a:solidFill>
                <a:schemeClr val="tx1"/>
              </a:solidFill>
            </a:rPr>
            <a:t>Divide each normalized spectrum by its average, find the covariance matrix</a:t>
          </a:r>
        </a:p>
        <a:p>
          <a:r>
            <a:rPr lang="en-US" dirty="0"/>
            <a:t>-Plots the covariance matrix</a:t>
          </a:r>
        </a:p>
      </dgm:t>
    </dgm:pt>
    <dgm:pt modelId="{3F76B0B4-9F9A-496E-9CAB-E34A473B148C}" type="parTrans" cxnId="{CC212D4F-0D82-475C-89F2-2CA674EE1F15}">
      <dgm:prSet/>
      <dgm:spPr/>
      <dgm:t>
        <a:bodyPr/>
        <a:lstStyle/>
        <a:p>
          <a:endParaRPr lang="en-US"/>
        </a:p>
      </dgm:t>
    </dgm:pt>
    <dgm:pt modelId="{DC1D6E7A-9140-44D1-BF9A-6C6CA32FF60F}" type="sibTrans" cxnId="{CC212D4F-0D82-475C-89F2-2CA674EE1F15}">
      <dgm:prSet/>
      <dgm:spPr/>
      <dgm:t>
        <a:bodyPr/>
        <a:lstStyle/>
        <a:p>
          <a:endParaRPr lang="en-US"/>
        </a:p>
      </dgm:t>
    </dgm:pt>
    <dgm:pt modelId="{CAF7E4B1-98A7-443D-A234-480FC129E771}">
      <dgm:prSet phldrT="[Text]"/>
      <dgm:spPr/>
      <dgm:t>
        <a:bodyPr/>
        <a:lstStyle/>
        <a:p>
          <a:r>
            <a:rPr lang="en-US" b="1" dirty="0">
              <a:solidFill>
                <a:schemeClr val="tx1"/>
              </a:solidFill>
            </a:rPr>
            <a:t>Find the eigenvectors and eigenvalues</a:t>
          </a:r>
        </a:p>
        <a:p>
          <a:r>
            <a:rPr lang="en-US" dirty="0"/>
            <a:t>-Plots the ordered eigenvalues and eigenvectors</a:t>
          </a:r>
        </a:p>
      </dgm:t>
    </dgm:pt>
    <dgm:pt modelId="{FA017CBA-8DA8-4C66-8748-3E3F5B76EB30}" type="parTrans" cxnId="{42599A71-2DD6-49D4-BA1B-BAD9FC130890}">
      <dgm:prSet/>
      <dgm:spPr/>
      <dgm:t>
        <a:bodyPr/>
        <a:lstStyle/>
        <a:p>
          <a:endParaRPr lang="en-US"/>
        </a:p>
      </dgm:t>
    </dgm:pt>
    <dgm:pt modelId="{353A1ECC-5F5B-4B0C-92FE-F23979EFC29E}" type="sibTrans" cxnId="{42599A71-2DD6-49D4-BA1B-BAD9FC130890}">
      <dgm:prSet/>
      <dgm:spPr/>
      <dgm:t>
        <a:bodyPr/>
        <a:lstStyle/>
        <a:p>
          <a:endParaRPr lang="en-US"/>
        </a:p>
      </dgm:t>
    </dgm:pt>
    <dgm:pt modelId="{91C2BD06-F2DB-47BD-AD43-B7B25955DE4B}">
      <dgm:prSet phldrT="[Text]"/>
      <dgm:spPr/>
      <dgm:t>
        <a:bodyPr/>
        <a:lstStyle/>
        <a:p>
          <a:r>
            <a:rPr lang="en-US" b="1" dirty="0">
              <a:solidFill>
                <a:schemeClr val="tx1"/>
              </a:solidFill>
            </a:rPr>
            <a:t>Create the EOF Patterns and the corresponding coefficients  </a:t>
          </a:r>
        </a:p>
        <a:p>
          <a:r>
            <a:rPr lang="en-US" dirty="0"/>
            <a:t>Plots the coefficients for the produced EOF patterns and shows larger outliers affecting the patterns</a:t>
          </a:r>
        </a:p>
      </dgm:t>
    </dgm:pt>
    <dgm:pt modelId="{0448F17A-5769-4000-9568-A00754D8E628}" type="parTrans" cxnId="{A9867EFE-E2B8-4015-890F-76E1BC735233}">
      <dgm:prSet/>
      <dgm:spPr/>
      <dgm:t>
        <a:bodyPr/>
        <a:lstStyle/>
        <a:p>
          <a:endParaRPr lang="en-US"/>
        </a:p>
      </dgm:t>
    </dgm:pt>
    <dgm:pt modelId="{5DD58048-68D9-4E7C-A0C9-88F8E6FD91E0}" type="sibTrans" cxnId="{A9867EFE-E2B8-4015-890F-76E1BC735233}">
      <dgm:prSet/>
      <dgm:spPr/>
      <dgm:t>
        <a:bodyPr/>
        <a:lstStyle/>
        <a:p>
          <a:endParaRPr lang="en-US"/>
        </a:p>
      </dgm:t>
    </dgm:pt>
    <dgm:pt modelId="{418BB362-317A-4C26-A8DD-D5AEC6A7BAF1}">
      <dgm:prSet phldrT="[Text]"/>
      <dgm:spPr/>
      <dgm:t>
        <a:bodyPr/>
        <a:lstStyle/>
        <a:p>
          <a:r>
            <a:rPr lang="en-US" b="1" dirty="0">
              <a:solidFill>
                <a:schemeClr val="tx1"/>
              </a:solidFill>
            </a:rPr>
            <a:t>Build the EOF representation, </a:t>
          </a:r>
          <a:r>
            <a:rPr lang="en-US" b="1" dirty="0" smtClean="0">
              <a:solidFill>
                <a:schemeClr val="tx1"/>
              </a:solidFill>
            </a:rPr>
            <a:t>restore </a:t>
          </a:r>
          <a:r>
            <a:rPr lang="en-US" b="1" dirty="0">
              <a:solidFill>
                <a:schemeClr val="tx1"/>
              </a:solidFill>
            </a:rPr>
            <a:t>the polynomial fit, and find the </a:t>
          </a:r>
          <a:r>
            <a:rPr lang="en-US" b="1" dirty="0" smtClean="0">
              <a:solidFill>
                <a:schemeClr val="tx1"/>
              </a:solidFill>
            </a:rPr>
            <a:t>proportional </a:t>
          </a:r>
          <a:r>
            <a:rPr lang="en-US" b="1" dirty="0">
              <a:solidFill>
                <a:schemeClr val="tx1"/>
              </a:solidFill>
            </a:rPr>
            <a:t>EOF fit residuals</a:t>
          </a:r>
        </a:p>
      </dgm:t>
    </dgm:pt>
    <dgm:pt modelId="{504C3DF6-9A1D-4835-A4D1-9257AEA5D75A}" type="parTrans" cxnId="{F9CFC9ED-543C-411E-9806-0F503D0707F7}">
      <dgm:prSet/>
      <dgm:spPr/>
      <dgm:t>
        <a:bodyPr/>
        <a:lstStyle/>
        <a:p>
          <a:endParaRPr lang="en-US"/>
        </a:p>
      </dgm:t>
    </dgm:pt>
    <dgm:pt modelId="{5F98EE9F-B5FD-4D97-A94E-383FD6F2B081}" type="sibTrans" cxnId="{F9CFC9ED-543C-411E-9806-0F503D0707F7}">
      <dgm:prSet/>
      <dgm:spPr/>
      <dgm:t>
        <a:bodyPr/>
        <a:lstStyle/>
        <a:p>
          <a:endParaRPr lang="en-US"/>
        </a:p>
      </dgm:t>
    </dgm:pt>
    <dgm:pt modelId="{161C4F6E-AAB6-437B-BA36-1C162C1ABFFD}">
      <dgm:prSet phldrT="[Text]"/>
      <dgm:spPr/>
      <dgm:t>
        <a:bodyPr/>
        <a:lstStyle/>
        <a:p>
          <a:r>
            <a:rPr lang="en-US" b="1" dirty="0">
              <a:solidFill>
                <a:schemeClr val="tx1"/>
              </a:solidFill>
            </a:rPr>
            <a:t>Plot the RMS </a:t>
          </a:r>
          <a:r>
            <a:rPr lang="en-US" b="1" dirty="0" smtClean="0">
              <a:solidFill>
                <a:schemeClr val="tx1"/>
              </a:solidFill>
            </a:rPr>
            <a:t>residuals from </a:t>
          </a:r>
          <a:r>
            <a:rPr lang="en-US" b="1" dirty="0">
              <a:solidFill>
                <a:schemeClr val="tx1"/>
              </a:solidFill>
            </a:rPr>
            <a:t>the fit with </a:t>
          </a:r>
          <a:r>
            <a:rPr lang="en-US" b="1" dirty="0" smtClean="0">
              <a:solidFill>
                <a:schemeClr val="tx1"/>
              </a:solidFill>
            </a:rPr>
            <a:t>neof eigenvectors</a:t>
          </a:r>
          <a:endParaRPr lang="en-US" b="1" dirty="0">
            <a:solidFill>
              <a:schemeClr val="tx1"/>
            </a:solidFill>
          </a:endParaRPr>
        </a:p>
        <a:p>
          <a:r>
            <a:rPr lang="en-US" dirty="0"/>
            <a:t>-Produces a figure showing the RMSR (root, mean, square </a:t>
          </a:r>
          <a:r>
            <a:rPr lang="en-US" dirty="0" smtClean="0"/>
            <a:t>residual) </a:t>
          </a:r>
          <a:r>
            <a:rPr lang="en-US" dirty="0"/>
            <a:t>of </a:t>
          </a:r>
          <a:r>
            <a:rPr lang="en-US" dirty="0" smtClean="0"/>
            <a:t>the data with the model using the selected </a:t>
          </a:r>
          <a:r>
            <a:rPr lang="en-US" dirty="0"/>
            <a:t>number of EOFs</a:t>
          </a:r>
        </a:p>
      </dgm:t>
    </dgm:pt>
    <dgm:pt modelId="{7B969D85-A8C1-4650-8AD4-B8C14814CE99}" type="parTrans" cxnId="{2B2E1D2A-76D1-4CA5-AB5E-052253B53131}">
      <dgm:prSet/>
      <dgm:spPr/>
      <dgm:t>
        <a:bodyPr/>
        <a:lstStyle/>
        <a:p>
          <a:endParaRPr lang="en-US"/>
        </a:p>
      </dgm:t>
    </dgm:pt>
    <dgm:pt modelId="{F2A6E828-7C91-4BA4-A6CA-287449DBB19F}" type="sibTrans" cxnId="{2B2E1D2A-76D1-4CA5-AB5E-052253B53131}">
      <dgm:prSet/>
      <dgm:spPr/>
      <dgm:t>
        <a:bodyPr/>
        <a:lstStyle/>
        <a:p>
          <a:endParaRPr lang="en-US"/>
        </a:p>
      </dgm:t>
    </dgm:pt>
    <dgm:pt modelId="{F13FEFB4-D5A8-47EB-8340-B87D93ECACE5}">
      <dgm:prSet phldrT="[Text]"/>
      <dgm:spPr/>
      <dgm:t>
        <a:bodyPr/>
        <a:lstStyle/>
        <a:p>
          <a:r>
            <a:rPr lang="en-US" b="1" dirty="0">
              <a:solidFill>
                <a:schemeClr val="tx1"/>
              </a:solidFill>
            </a:rPr>
            <a:t>Execute the </a:t>
          </a:r>
          <a:r>
            <a:rPr lang="en-US" b="1" dirty="0" smtClean="0">
              <a:solidFill>
                <a:schemeClr val="tx1"/>
              </a:solidFill>
            </a:rPr>
            <a:t>direct </a:t>
          </a:r>
          <a:r>
            <a:rPr lang="en-US" b="1" dirty="0">
              <a:solidFill>
                <a:schemeClr val="tx1"/>
              </a:solidFill>
            </a:rPr>
            <a:t>fit of </a:t>
          </a:r>
          <a:r>
            <a:rPr lang="en-US" b="1" dirty="0" smtClean="0">
              <a:solidFill>
                <a:schemeClr val="tx1"/>
              </a:solidFill>
            </a:rPr>
            <a:t>model (constructed </a:t>
          </a:r>
          <a:r>
            <a:rPr lang="en-US" b="1" dirty="0">
              <a:solidFill>
                <a:schemeClr val="tx1"/>
              </a:solidFill>
            </a:rPr>
            <a:t>variable) with a 1/avb (average) and wavelength </a:t>
          </a:r>
          <a:r>
            <a:rPr lang="en-US" b="1" dirty="0" smtClean="0">
              <a:solidFill>
                <a:schemeClr val="tx1"/>
              </a:solidFill>
            </a:rPr>
            <a:t>shift patterns</a:t>
          </a:r>
          <a:endParaRPr lang="en-US" b="1" dirty="0">
            <a:solidFill>
              <a:schemeClr val="tx1"/>
            </a:solidFill>
          </a:endParaRPr>
        </a:p>
        <a:p>
          <a:r>
            <a:rPr lang="en-US" dirty="0"/>
            <a:t>-Plots the Ring Effect (direct fit on 1/avg) and the direct fit of the wavelength shift</a:t>
          </a:r>
        </a:p>
      </dgm:t>
    </dgm:pt>
    <dgm:pt modelId="{9B96B2FD-5795-4159-9EB5-779A835BB92A}" type="parTrans" cxnId="{3607D58D-F29F-4C49-8AE3-81D86AC54B26}">
      <dgm:prSet/>
      <dgm:spPr/>
      <dgm:t>
        <a:bodyPr/>
        <a:lstStyle/>
        <a:p>
          <a:endParaRPr lang="en-US"/>
        </a:p>
      </dgm:t>
    </dgm:pt>
    <dgm:pt modelId="{F8867E17-864D-4025-BBF0-CBCD128258B8}" type="sibTrans" cxnId="{3607D58D-F29F-4C49-8AE3-81D86AC54B26}">
      <dgm:prSet/>
      <dgm:spPr/>
      <dgm:t>
        <a:bodyPr/>
        <a:lstStyle/>
        <a:p>
          <a:endParaRPr lang="en-US"/>
        </a:p>
      </dgm:t>
    </dgm:pt>
    <dgm:pt modelId="{8517743B-25A9-47BC-948D-D24F543223ED}" type="pres">
      <dgm:prSet presAssocID="{939E79B3-5D84-4ABC-A84E-DF7432BF8E70}" presName="Name0" presStyleCnt="0">
        <dgm:presLayoutVars>
          <dgm:dir/>
          <dgm:resizeHandles/>
        </dgm:presLayoutVars>
      </dgm:prSet>
      <dgm:spPr/>
      <dgm:t>
        <a:bodyPr/>
        <a:lstStyle/>
        <a:p>
          <a:endParaRPr lang="en-US"/>
        </a:p>
      </dgm:t>
    </dgm:pt>
    <dgm:pt modelId="{74C2E59C-F939-411C-AF82-ABB73966A0FC}" type="pres">
      <dgm:prSet presAssocID="{63862BFA-D759-4230-A07E-07993D79A55A}" presName="compNode" presStyleCnt="0"/>
      <dgm:spPr/>
    </dgm:pt>
    <dgm:pt modelId="{4F760AA4-8BE9-4F51-9131-4D1790B75B8F}" type="pres">
      <dgm:prSet presAssocID="{63862BFA-D759-4230-A07E-07993D79A55A}" presName="dummyConnPt" presStyleCnt="0"/>
      <dgm:spPr/>
    </dgm:pt>
    <dgm:pt modelId="{4C11A49D-67C0-4EBF-9CC4-861A045590CE}" type="pres">
      <dgm:prSet presAssocID="{63862BFA-D759-4230-A07E-07993D79A55A}" presName="node" presStyleLbl="node1" presStyleIdx="0" presStyleCnt="8">
        <dgm:presLayoutVars>
          <dgm:bulletEnabled val="1"/>
        </dgm:presLayoutVars>
      </dgm:prSet>
      <dgm:spPr/>
      <dgm:t>
        <a:bodyPr/>
        <a:lstStyle/>
        <a:p>
          <a:endParaRPr lang="en-US"/>
        </a:p>
      </dgm:t>
    </dgm:pt>
    <dgm:pt modelId="{8DA52ED2-CDD5-49B3-B4A7-55E26CF2916D}" type="pres">
      <dgm:prSet presAssocID="{70265896-251A-4B09-8DB9-E895A6FEE9AE}" presName="sibTrans" presStyleLbl="bgSibTrans2D1" presStyleIdx="0" presStyleCnt="7"/>
      <dgm:spPr/>
      <dgm:t>
        <a:bodyPr/>
        <a:lstStyle/>
        <a:p>
          <a:endParaRPr lang="en-US"/>
        </a:p>
      </dgm:t>
    </dgm:pt>
    <dgm:pt modelId="{31C8D0F5-BFA6-4CBA-A2CC-50A941C53080}" type="pres">
      <dgm:prSet presAssocID="{EF621833-AB48-43B5-BD3B-D7196EE78C6D}" presName="compNode" presStyleCnt="0"/>
      <dgm:spPr/>
    </dgm:pt>
    <dgm:pt modelId="{3EBB93D8-C29E-41B8-8C32-002EAD358216}" type="pres">
      <dgm:prSet presAssocID="{EF621833-AB48-43B5-BD3B-D7196EE78C6D}" presName="dummyConnPt" presStyleCnt="0"/>
      <dgm:spPr/>
    </dgm:pt>
    <dgm:pt modelId="{27AFF988-6B92-4919-865F-DBA3FC128BA3}" type="pres">
      <dgm:prSet presAssocID="{EF621833-AB48-43B5-BD3B-D7196EE78C6D}" presName="node" presStyleLbl="node1" presStyleIdx="1" presStyleCnt="8">
        <dgm:presLayoutVars>
          <dgm:bulletEnabled val="1"/>
        </dgm:presLayoutVars>
      </dgm:prSet>
      <dgm:spPr/>
      <dgm:t>
        <a:bodyPr/>
        <a:lstStyle/>
        <a:p>
          <a:endParaRPr lang="en-US"/>
        </a:p>
      </dgm:t>
    </dgm:pt>
    <dgm:pt modelId="{1AB4990B-3886-4E16-9873-5EA998FD3D75}" type="pres">
      <dgm:prSet presAssocID="{79B63E08-7B58-4C16-9B9E-0BC2B868E74B}" presName="sibTrans" presStyleLbl="bgSibTrans2D1" presStyleIdx="1" presStyleCnt="7"/>
      <dgm:spPr/>
      <dgm:t>
        <a:bodyPr/>
        <a:lstStyle/>
        <a:p>
          <a:endParaRPr lang="en-US"/>
        </a:p>
      </dgm:t>
    </dgm:pt>
    <dgm:pt modelId="{D44340BA-2034-4CDA-AE1D-65A2829CFB06}" type="pres">
      <dgm:prSet presAssocID="{38B612C4-D97B-4EAD-8040-58B9F54D0563}" presName="compNode" presStyleCnt="0"/>
      <dgm:spPr/>
    </dgm:pt>
    <dgm:pt modelId="{8B409757-41FC-4571-9ED8-2F3EB5CEFC2A}" type="pres">
      <dgm:prSet presAssocID="{38B612C4-D97B-4EAD-8040-58B9F54D0563}" presName="dummyConnPt" presStyleCnt="0"/>
      <dgm:spPr/>
    </dgm:pt>
    <dgm:pt modelId="{0A2AAC53-5D20-44D7-B01B-D855B7578726}" type="pres">
      <dgm:prSet presAssocID="{38B612C4-D97B-4EAD-8040-58B9F54D0563}" presName="node" presStyleLbl="node1" presStyleIdx="2" presStyleCnt="8">
        <dgm:presLayoutVars>
          <dgm:bulletEnabled val="1"/>
        </dgm:presLayoutVars>
      </dgm:prSet>
      <dgm:spPr/>
      <dgm:t>
        <a:bodyPr/>
        <a:lstStyle/>
        <a:p>
          <a:endParaRPr lang="en-US"/>
        </a:p>
      </dgm:t>
    </dgm:pt>
    <dgm:pt modelId="{53723EA4-7396-4109-99CE-9AD503CC50BA}" type="pres">
      <dgm:prSet presAssocID="{DC1D6E7A-9140-44D1-BF9A-6C6CA32FF60F}" presName="sibTrans" presStyleLbl="bgSibTrans2D1" presStyleIdx="2" presStyleCnt="7"/>
      <dgm:spPr/>
      <dgm:t>
        <a:bodyPr/>
        <a:lstStyle/>
        <a:p>
          <a:endParaRPr lang="en-US"/>
        </a:p>
      </dgm:t>
    </dgm:pt>
    <dgm:pt modelId="{ADBAF61A-2DB9-4FA0-8889-EE524D5B7FBB}" type="pres">
      <dgm:prSet presAssocID="{CAF7E4B1-98A7-443D-A234-480FC129E771}" presName="compNode" presStyleCnt="0"/>
      <dgm:spPr/>
    </dgm:pt>
    <dgm:pt modelId="{D4C4A96D-CB82-47FD-B5DB-CA826E0AADAD}" type="pres">
      <dgm:prSet presAssocID="{CAF7E4B1-98A7-443D-A234-480FC129E771}" presName="dummyConnPt" presStyleCnt="0"/>
      <dgm:spPr/>
    </dgm:pt>
    <dgm:pt modelId="{48A7F6AD-3E2A-49F5-9EB0-7F9CE81B0113}" type="pres">
      <dgm:prSet presAssocID="{CAF7E4B1-98A7-443D-A234-480FC129E771}" presName="node" presStyleLbl="node1" presStyleIdx="3" presStyleCnt="8">
        <dgm:presLayoutVars>
          <dgm:bulletEnabled val="1"/>
        </dgm:presLayoutVars>
      </dgm:prSet>
      <dgm:spPr/>
      <dgm:t>
        <a:bodyPr/>
        <a:lstStyle/>
        <a:p>
          <a:endParaRPr lang="en-US"/>
        </a:p>
      </dgm:t>
    </dgm:pt>
    <dgm:pt modelId="{5A3FB7FD-879D-4DC9-9A72-7DBF3FF8928F}" type="pres">
      <dgm:prSet presAssocID="{353A1ECC-5F5B-4B0C-92FE-F23979EFC29E}" presName="sibTrans" presStyleLbl="bgSibTrans2D1" presStyleIdx="3" presStyleCnt="7"/>
      <dgm:spPr/>
      <dgm:t>
        <a:bodyPr/>
        <a:lstStyle/>
        <a:p>
          <a:endParaRPr lang="en-US"/>
        </a:p>
      </dgm:t>
    </dgm:pt>
    <dgm:pt modelId="{27C77921-547E-4C11-A86C-02DFA4EA44D8}" type="pres">
      <dgm:prSet presAssocID="{91C2BD06-F2DB-47BD-AD43-B7B25955DE4B}" presName="compNode" presStyleCnt="0"/>
      <dgm:spPr/>
    </dgm:pt>
    <dgm:pt modelId="{8FE95CB3-B303-46CF-801E-4103A5A54C80}" type="pres">
      <dgm:prSet presAssocID="{91C2BD06-F2DB-47BD-AD43-B7B25955DE4B}" presName="dummyConnPt" presStyleCnt="0"/>
      <dgm:spPr/>
    </dgm:pt>
    <dgm:pt modelId="{9EC06B39-E750-46DE-84F4-6D77E5A92015}" type="pres">
      <dgm:prSet presAssocID="{91C2BD06-F2DB-47BD-AD43-B7B25955DE4B}" presName="node" presStyleLbl="node1" presStyleIdx="4" presStyleCnt="8">
        <dgm:presLayoutVars>
          <dgm:bulletEnabled val="1"/>
        </dgm:presLayoutVars>
      </dgm:prSet>
      <dgm:spPr/>
      <dgm:t>
        <a:bodyPr/>
        <a:lstStyle/>
        <a:p>
          <a:endParaRPr lang="en-US"/>
        </a:p>
      </dgm:t>
    </dgm:pt>
    <dgm:pt modelId="{3271346E-3976-4A78-B366-D8268E00247F}" type="pres">
      <dgm:prSet presAssocID="{5DD58048-68D9-4E7C-A0C9-88F8E6FD91E0}" presName="sibTrans" presStyleLbl="bgSibTrans2D1" presStyleIdx="4" presStyleCnt="7"/>
      <dgm:spPr/>
      <dgm:t>
        <a:bodyPr/>
        <a:lstStyle/>
        <a:p>
          <a:endParaRPr lang="en-US"/>
        </a:p>
      </dgm:t>
    </dgm:pt>
    <dgm:pt modelId="{B4CCCF5F-5F04-4919-8C29-2FE94D0BBD6E}" type="pres">
      <dgm:prSet presAssocID="{418BB362-317A-4C26-A8DD-D5AEC6A7BAF1}" presName="compNode" presStyleCnt="0"/>
      <dgm:spPr/>
    </dgm:pt>
    <dgm:pt modelId="{F84B9CE7-0E67-4482-8CAA-9A3A5CE2444F}" type="pres">
      <dgm:prSet presAssocID="{418BB362-317A-4C26-A8DD-D5AEC6A7BAF1}" presName="dummyConnPt" presStyleCnt="0"/>
      <dgm:spPr/>
    </dgm:pt>
    <dgm:pt modelId="{91B0FCE1-C351-4261-B385-B462D5446B6A}" type="pres">
      <dgm:prSet presAssocID="{418BB362-317A-4C26-A8DD-D5AEC6A7BAF1}" presName="node" presStyleLbl="node1" presStyleIdx="5" presStyleCnt="8">
        <dgm:presLayoutVars>
          <dgm:bulletEnabled val="1"/>
        </dgm:presLayoutVars>
      </dgm:prSet>
      <dgm:spPr/>
      <dgm:t>
        <a:bodyPr/>
        <a:lstStyle/>
        <a:p>
          <a:endParaRPr lang="en-US"/>
        </a:p>
      </dgm:t>
    </dgm:pt>
    <dgm:pt modelId="{DE390499-1DA3-4CCA-8FE5-30CBCA8E258C}" type="pres">
      <dgm:prSet presAssocID="{5F98EE9F-B5FD-4D97-A94E-383FD6F2B081}" presName="sibTrans" presStyleLbl="bgSibTrans2D1" presStyleIdx="5" presStyleCnt="7"/>
      <dgm:spPr/>
      <dgm:t>
        <a:bodyPr/>
        <a:lstStyle/>
        <a:p>
          <a:endParaRPr lang="en-US"/>
        </a:p>
      </dgm:t>
    </dgm:pt>
    <dgm:pt modelId="{9F8A6A08-FD46-47AD-AE0A-50589F297499}" type="pres">
      <dgm:prSet presAssocID="{161C4F6E-AAB6-437B-BA36-1C162C1ABFFD}" presName="compNode" presStyleCnt="0"/>
      <dgm:spPr/>
    </dgm:pt>
    <dgm:pt modelId="{33E262C6-A400-4D59-B3E8-572461ECD032}" type="pres">
      <dgm:prSet presAssocID="{161C4F6E-AAB6-437B-BA36-1C162C1ABFFD}" presName="dummyConnPt" presStyleCnt="0"/>
      <dgm:spPr/>
    </dgm:pt>
    <dgm:pt modelId="{415871EB-4ABC-49D0-927B-688F902B6140}" type="pres">
      <dgm:prSet presAssocID="{161C4F6E-AAB6-437B-BA36-1C162C1ABFFD}" presName="node" presStyleLbl="node1" presStyleIdx="6" presStyleCnt="8" custScaleX="113596">
        <dgm:presLayoutVars>
          <dgm:bulletEnabled val="1"/>
        </dgm:presLayoutVars>
      </dgm:prSet>
      <dgm:spPr/>
      <dgm:t>
        <a:bodyPr/>
        <a:lstStyle/>
        <a:p>
          <a:endParaRPr lang="en-US"/>
        </a:p>
      </dgm:t>
    </dgm:pt>
    <dgm:pt modelId="{020FFEB9-19C6-47A4-866D-5C6B11F0EAAA}" type="pres">
      <dgm:prSet presAssocID="{F2A6E828-7C91-4BA4-A6CA-287449DBB19F}" presName="sibTrans" presStyleLbl="bgSibTrans2D1" presStyleIdx="6" presStyleCnt="7"/>
      <dgm:spPr/>
      <dgm:t>
        <a:bodyPr/>
        <a:lstStyle/>
        <a:p>
          <a:endParaRPr lang="en-US"/>
        </a:p>
      </dgm:t>
    </dgm:pt>
    <dgm:pt modelId="{C5B421FA-8306-4028-BFFA-A4565A798688}" type="pres">
      <dgm:prSet presAssocID="{F13FEFB4-D5A8-47EB-8340-B87D93ECACE5}" presName="compNode" presStyleCnt="0"/>
      <dgm:spPr/>
    </dgm:pt>
    <dgm:pt modelId="{CEDC547D-0AB3-4BF7-B80A-D2196B74D2AC}" type="pres">
      <dgm:prSet presAssocID="{F13FEFB4-D5A8-47EB-8340-B87D93ECACE5}" presName="dummyConnPt" presStyleCnt="0"/>
      <dgm:spPr/>
    </dgm:pt>
    <dgm:pt modelId="{74266769-AC75-4373-B74C-B9047A26ED52}" type="pres">
      <dgm:prSet presAssocID="{F13FEFB4-D5A8-47EB-8340-B87D93ECACE5}" presName="node" presStyleLbl="node1" presStyleIdx="7" presStyleCnt="8" custScaleX="110567">
        <dgm:presLayoutVars>
          <dgm:bulletEnabled val="1"/>
        </dgm:presLayoutVars>
      </dgm:prSet>
      <dgm:spPr/>
      <dgm:t>
        <a:bodyPr/>
        <a:lstStyle/>
        <a:p>
          <a:endParaRPr lang="en-US"/>
        </a:p>
      </dgm:t>
    </dgm:pt>
  </dgm:ptLst>
  <dgm:cxnLst>
    <dgm:cxn modelId="{B853C7BF-B66B-4A57-B659-A33204ACA08B}" type="presOf" srcId="{5F98EE9F-B5FD-4D97-A94E-383FD6F2B081}" destId="{DE390499-1DA3-4CCA-8FE5-30CBCA8E258C}" srcOrd="0" destOrd="0" presId="urn:microsoft.com/office/officeart/2005/8/layout/bProcess4"/>
    <dgm:cxn modelId="{7A5A7EA2-2EF4-4C5E-BD56-00600708A143}" type="presOf" srcId="{F2A6E828-7C91-4BA4-A6CA-287449DBB19F}" destId="{020FFEB9-19C6-47A4-866D-5C6B11F0EAAA}" srcOrd="0" destOrd="0" presId="urn:microsoft.com/office/officeart/2005/8/layout/bProcess4"/>
    <dgm:cxn modelId="{ED1AAB85-B3B4-466C-B524-FDF72E10F671}" type="presOf" srcId="{EF621833-AB48-43B5-BD3B-D7196EE78C6D}" destId="{27AFF988-6B92-4919-865F-DBA3FC128BA3}" srcOrd="0" destOrd="0" presId="urn:microsoft.com/office/officeart/2005/8/layout/bProcess4"/>
    <dgm:cxn modelId="{F9CFC9ED-543C-411E-9806-0F503D0707F7}" srcId="{939E79B3-5D84-4ABC-A84E-DF7432BF8E70}" destId="{418BB362-317A-4C26-A8DD-D5AEC6A7BAF1}" srcOrd="5" destOrd="0" parTransId="{504C3DF6-9A1D-4835-A4D1-9257AEA5D75A}" sibTransId="{5F98EE9F-B5FD-4D97-A94E-383FD6F2B081}"/>
    <dgm:cxn modelId="{2B2E1D2A-76D1-4CA5-AB5E-052253B53131}" srcId="{939E79B3-5D84-4ABC-A84E-DF7432BF8E70}" destId="{161C4F6E-AAB6-437B-BA36-1C162C1ABFFD}" srcOrd="6" destOrd="0" parTransId="{7B969D85-A8C1-4650-8AD4-B8C14814CE99}" sibTransId="{F2A6E828-7C91-4BA4-A6CA-287449DBB19F}"/>
    <dgm:cxn modelId="{350B9328-EFF8-42EC-A791-BDE5C3B38F3A}" type="presOf" srcId="{161C4F6E-AAB6-437B-BA36-1C162C1ABFFD}" destId="{415871EB-4ABC-49D0-927B-688F902B6140}" srcOrd="0" destOrd="0" presId="urn:microsoft.com/office/officeart/2005/8/layout/bProcess4"/>
    <dgm:cxn modelId="{75C28666-0E6F-4733-994F-85DF86730E22}" type="presOf" srcId="{91C2BD06-F2DB-47BD-AD43-B7B25955DE4B}" destId="{9EC06B39-E750-46DE-84F4-6D77E5A92015}" srcOrd="0" destOrd="0" presId="urn:microsoft.com/office/officeart/2005/8/layout/bProcess4"/>
    <dgm:cxn modelId="{8B260B70-F459-4B31-AE27-51D9B6472BFC}" type="presOf" srcId="{418BB362-317A-4C26-A8DD-D5AEC6A7BAF1}" destId="{91B0FCE1-C351-4261-B385-B462D5446B6A}" srcOrd="0" destOrd="0" presId="urn:microsoft.com/office/officeart/2005/8/layout/bProcess4"/>
    <dgm:cxn modelId="{3607D58D-F29F-4C49-8AE3-81D86AC54B26}" srcId="{939E79B3-5D84-4ABC-A84E-DF7432BF8E70}" destId="{F13FEFB4-D5A8-47EB-8340-B87D93ECACE5}" srcOrd="7" destOrd="0" parTransId="{9B96B2FD-5795-4159-9EB5-779A835BB92A}" sibTransId="{F8867E17-864D-4025-BBF0-CBCD128258B8}"/>
    <dgm:cxn modelId="{CC212D4F-0D82-475C-89F2-2CA674EE1F15}" srcId="{939E79B3-5D84-4ABC-A84E-DF7432BF8E70}" destId="{38B612C4-D97B-4EAD-8040-58B9F54D0563}" srcOrd="2" destOrd="0" parTransId="{3F76B0B4-9F9A-496E-9CAB-E34A473B148C}" sibTransId="{DC1D6E7A-9140-44D1-BF9A-6C6CA32FF60F}"/>
    <dgm:cxn modelId="{AB094D7A-8D1E-41FC-BF0B-5E6376971DFE}" type="presOf" srcId="{63862BFA-D759-4230-A07E-07993D79A55A}" destId="{4C11A49D-67C0-4EBF-9CC4-861A045590CE}" srcOrd="0" destOrd="0" presId="urn:microsoft.com/office/officeart/2005/8/layout/bProcess4"/>
    <dgm:cxn modelId="{22EDF513-C571-482F-AF08-740A04A23C19}" srcId="{939E79B3-5D84-4ABC-A84E-DF7432BF8E70}" destId="{EF621833-AB48-43B5-BD3B-D7196EE78C6D}" srcOrd="1" destOrd="0" parTransId="{C1A1767D-97A5-46A6-BBD0-94B893D0894A}" sibTransId="{79B63E08-7B58-4C16-9B9E-0BC2B868E74B}"/>
    <dgm:cxn modelId="{A2A6F609-2996-4D2D-8657-46795AA22977}" type="presOf" srcId="{DC1D6E7A-9140-44D1-BF9A-6C6CA32FF60F}" destId="{53723EA4-7396-4109-99CE-9AD503CC50BA}" srcOrd="0" destOrd="0" presId="urn:microsoft.com/office/officeart/2005/8/layout/bProcess4"/>
    <dgm:cxn modelId="{42599A71-2DD6-49D4-BA1B-BAD9FC130890}" srcId="{939E79B3-5D84-4ABC-A84E-DF7432BF8E70}" destId="{CAF7E4B1-98A7-443D-A234-480FC129E771}" srcOrd="3" destOrd="0" parTransId="{FA017CBA-8DA8-4C66-8748-3E3F5B76EB30}" sibTransId="{353A1ECC-5F5B-4B0C-92FE-F23979EFC29E}"/>
    <dgm:cxn modelId="{6D29574D-A921-43BF-9F69-5019D5BC4905}" type="presOf" srcId="{353A1ECC-5F5B-4B0C-92FE-F23979EFC29E}" destId="{5A3FB7FD-879D-4DC9-9A72-7DBF3FF8928F}" srcOrd="0" destOrd="0" presId="urn:microsoft.com/office/officeart/2005/8/layout/bProcess4"/>
    <dgm:cxn modelId="{A9867EFE-E2B8-4015-890F-76E1BC735233}" srcId="{939E79B3-5D84-4ABC-A84E-DF7432BF8E70}" destId="{91C2BD06-F2DB-47BD-AD43-B7B25955DE4B}" srcOrd="4" destOrd="0" parTransId="{0448F17A-5769-4000-9568-A00754D8E628}" sibTransId="{5DD58048-68D9-4E7C-A0C9-88F8E6FD91E0}"/>
    <dgm:cxn modelId="{15E791D0-A287-4B7B-B21D-032CF4C21379}" type="presOf" srcId="{CAF7E4B1-98A7-443D-A234-480FC129E771}" destId="{48A7F6AD-3E2A-49F5-9EB0-7F9CE81B0113}" srcOrd="0" destOrd="0" presId="urn:microsoft.com/office/officeart/2005/8/layout/bProcess4"/>
    <dgm:cxn modelId="{AB9F425E-7B04-4D3E-BC65-871AB40D6053}" type="presOf" srcId="{79B63E08-7B58-4C16-9B9E-0BC2B868E74B}" destId="{1AB4990B-3886-4E16-9873-5EA998FD3D75}" srcOrd="0" destOrd="0" presId="urn:microsoft.com/office/officeart/2005/8/layout/bProcess4"/>
    <dgm:cxn modelId="{B945B169-BAF9-426B-BBB4-412136C5E391}" type="presOf" srcId="{5DD58048-68D9-4E7C-A0C9-88F8E6FD91E0}" destId="{3271346E-3976-4A78-B366-D8268E00247F}" srcOrd="0" destOrd="0" presId="urn:microsoft.com/office/officeart/2005/8/layout/bProcess4"/>
    <dgm:cxn modelId="{9A32D348-FCAF-4698-8CF7-B1AD273F0731}" type="presOf" srcId="{F13FEFB4-D5A8-47EB-8340-B87D93ECACE5}" destId="{74266769-AC75-4373-B74C-B9047A26ED52}" srcOrd="0" destOrd="0" presId="urn:microsoft.com/office/officeart/2005/8/layout/bProcess4"/>
    <dgm:cxn modelId="{EC1C9643-CCAB-4969-ABB5-DF987323BC6D}" srcId="{939E79B3-5D84-4ABC-A84E-DF7432BF8E70}" destId="{63862BFA-D759-4230-A07E-07993D79A55A}" srcOrd="0" destOrd="0" parTransId="{68250394-1784-4EC9-B6DB-D67B515EC539}" sibTransId="{70265896-251A-4B09-8DB9-E895A6FEE9AE}"/>
    <dgm:cxn modelId="{D05A392C-9791-4051-ACD0-6AB35C032DDA}" type="presOf" srcId="{70265896-251A-4B09-8DB9-E895A6FEE9AE}" destId="{8DA52ED2-CDD5-49B3-B4A7-55E26CF2916D}" srcOrd="0" destOrd="0" presId="urn:microsoft.com/office/officeart/2005/8/layout/bProcess4"/>
    <dgm:cxn modelId="{57DF0F14-626A-4CB2-9F10-02CAAFA10CF4}" type="presOf" srcId="{939E79B3-5D84-4ABC-A84E-DF7432BF8E70}" destId="{8517743B-25A9-47BC-948D-D24F543223ED}" srcOrd="0" destOrd="0" presId="urn:microsoft.com/office/officeart/2005/8/layout/bProcess4"/>
    <dgm:cxn modelId="{90836380-1D4C-48BC-9F5F-2B9F364EF624}" type="presOf" srcId="{38B612C4-D97B-4EAD-8040-58B9F54D0563}" destId="{0A2AAC53-5D20-44D7-B01B-D855B7578726}" srcOrd="0" destOrd="0" presId="urn:microsoft.com/office/officeart/2005/8/layout/bProcess4"/>
    <dgm:cxn modelId="{E71694BF-D566-410F-8950-FB2B8D3FEB40}" type="presParOf" srcId="{8517743B-25A9-47BC-948D-D24F543223ED}" destId="{74C2E59C-F939-411C-AF82-ABB73966A0FC}" srcOrd="0" destOrd="0" presId="urn:microsoft.com/office/officeart/2005/8/layout/bProcess4"/>
    <dgm:cxn modelId="{31301389-1D71-49E1-A879-3C4D6F402F82}" type="presParOf" srcId="{74C2E59C-F939-411C-AF82-ABB73966A0FC}" destId="{4F760AA4-8BE9-4F51-9131-4D1790B75B8F}" srcOrd="0" destOrd="0" presId="urn:microsoft.com/office/officeart/2005/8/layout/bProcess4"/>
    <dgm:cxn modelId="{4D04E983-4E61-4CBF-A2ED-AF17CAA0DFF3}" type="presParOf" srcId="{74C2E59C-F939-411C-AF82-ABB73966A0FC}" destId="{4C11A49D-67C0-4EBF-9CC4-861A045590CE}" srcOrd="1" destOrd="0" presId="urn:microsoft.com/office/officeart/2005/8/layout/bProcess4"/>
    <dgm:cxn modelId="{63BBDD84-7372-47CD-AFB3-260155098D75}" type="presParOf" srcId="{8517743B-25A9-47BC-948D-D24F543223ED}" destId="{8DA52ED2-CDD5-49B3-B4A7-55E26CF2916D}" srcOrd="1" destOrd="0" presId="urn:microsoft.com/office/officeart/2005/8/layout/bProcess4"/>
    <dgm:cxn modelId="{F8E2F130-7AA5-4F1D-9833-C9438D25C955}" type="presParOf" srcId="{8517743B-25A9-47BC-948D-D24F543223ED}" destId="{31C8D0F5-BFA6-4CBA-A2CC-50A941C53080}" srcOrd="2" destOrd="0" presId="urn:microsoft.com/office/officeart/2005/8/layout/bProcess4"/>
    <dgm:cxn modelId="{EFC45456-00BA-4BE0-940C-7174903488CB}" type="presParOf" srcId="{31C8D0F5-BFA6-4CBA-A2CC-50A941C53080}" destId="{3EBB93D8-C29E-41B8-8C32-002EAD358216}" srcOrd="0" destOrd="0" presId="urn:microsoft.com/office/officeart/2005/8/layout/bProcess4"/>
    <dgm:cxn modelId="{345C22B6-F524-4C60-9585-32C1F13E0854}" type="presParOf" srcId="{31C8D0F5-BFA6-4CBA-A2CC-50A941C53080}" destId="{27AFF988-6B92-4919-865F-DBA3FC128BA3}" srcOrd="1" destOrd="0" presId="urn:microsoft.com/office/officeart/2005/8/layout/bProcess4"/>
    <dgm:cxn modelId="{4CAEB9C7-B08D-4D9E-87D8-AEF49C1DC980}" type="presParOf" srcId="{8517743B-25A9-47BC-948D-D24F543223ED}" destId="{1AB4990B-3886-4E16-9873-5EA998FD3D75}" srcOrd="3" destOrd="0" presId="urn:microsoft.com/office/officeart/2005/8/layout/bProcess4"/>
    <dgm:cxn modelId="{FCFB0A2C-90FF-437F-B36C-9FE71C01FD65}" type="presParOf" srcId="{8517743B-25A9-47BC-948D-D24F543223ED}" destId="{D44340BA-2034-4CDA-AE1D-65A2829CFB06}" srcOrd="4" destOrd="0" presId="urn:microsoft.com/office/officeart/2005/8/layout/bProcess4"/>
    <dgm:cxn modelId="{AEE97B06-6B1A-4A4B-AC86-943DB0E9AE95}" type="presParOf" srcId="{D44340BA-2034-4CDA-AE1D-65A2829CFB06}" destId="{8B409757-41FC-4571-9ED8-2F3EB5CEFC2A}" srcOrd="0" destOrd="0" presId="urn:microsoft.com/office/officeart/2005/8/layout/bProcess4"/>
    <dgm:cxn modelId="{9CC7BA31-C2E3-41D8-B029-E15603B03E87}" type="presParOf" srcId="{D44340BA-2034-4CDA-AE1D-65A2829CFB06}" destId="{0A2AAC53-5D20-44D7-B01B-D855B7578726}" srcOrd="1" destOrd="0" presId="urn:microsoft.com/office/officeart/2005/8/layout/bProcess4"/>
    <dgm:cxn modelId="{05BF4E05-28B2-4328-B4E5-EB90C5E3BE27}" type="presParOf" srcId="{8517743B-25A9-47BC-948D-D24F543223ED}" destId="{53723EA4-7396-4109-99CE-9AD503CC50BA}" srcOrd="5" destOrd="0" presId="urn:microsoft.com/office/officeart/2005/8/layout/bProcess4"/>
    <dgm:cxn modelId="{6F3612C3-43D6-43B1-AA76-A3CC2FDC2BD7}" type="presParOf" srcId="{8517743B-25A9-47BC-948D-D24F543223ED}" destId="{ADBAF61A-2DB9-4FA0-8889-EE524D5B7FBB}" srcOrd="6" destOrd="0" presId="urn:microsoft.com/office/officeart/2005/8/layout/bProcess4"/>
    <dgm:cxn modelId="{56A4A0D7-602C-4B7C-9A2A-CC13A83A5101}" type="presParOf" srcId="{ADBAF61A-2DB9-4FA0-8889-EE524D5B7FBB}" destId="{D4C4A96D-CB82-47FD-B5DB-CA826E0AADAD}" srcOrd="0" destOrd="0" presId="urn:microsoft.com/office/officeart/2005/8/layout/bProcess4"/>
    <dgm:cxn modelId="{68BB7C8A-2299-444E-849A-2DDBC6E691D4}" type="presParOf" srcId="{ADBAF61A-2DB9-4FA0-8889-EE524D5B7FBB}" destId="{48A7F6AD-3E2A-49F5-9EB0-7F9CE81B0113}" srcOrd="1" destOrd="0" presId="urn:microsoft.com/office/officeart/2005/8/layout/bProcess4"/>
    <dgm:cxn modelId="{1C92CE69-E938-4BC5-BF60-9F44B03C78D4}" type="presParOf" srcId="{8517743B-25A9-47BC-948D-D24F543223ED}" destId="{5A3FB7FD-879D-4DC9-9A72-7DBF3FF8928F}" srcOrd="7" destOrd="0" presId="urn:microsoft.com/office/officeart/2005/8/layout/bProcess4"/>
    <dgm:cxn modelId="{CB3847A6-2D45-428A-B1EA-2136B18F4525}" type="presParOf" srcId="{8517743B-25A9-47BC-948D-D24F543223ED}" destId="{27C77921-547E-4C11-A86C-02DFA4EA44D8}" srcOrd="8" destOrd="0" presId="urn:microsoft.com/office/officeart/2005/8/layout/bProcess4"/>
    <dgm:cxn modelId="{CA177240-6A75-48EB-92BD-EE95C7BC7E94}" type="presParOf" srcId="{27C77921-547E-4C11-A86C-02DFA4EA44D8}" destId="{8FE95CB3-B303-46CF-801E-4103A5A54C80}" srcOrd="0" destOrd="0" presId="urn:microsoft.com/office/officeart/2005/8/layout/bProcess4"/>
    <dgm:cxn modelId="{29151A7D-5A1E-4BEB-A86E-FA83B35B926A}" type="presParOf" srcId="{27C77921-547E-4C11-A86C-02DFA4EA44D8}" destId="{9EC06B39-E750-46DE-84F4-6D77E5A92015}" srcOrd="1" destOrd="0" presId="urn:microsoft.com/office/officeart/2005/8/layout/bProcess4"/>
    <dgm:cxn modelId="{989B6554-0A3F-4095-9028-7B30A907F212}" type="presParOf" srcId="{8517743B-25A9-47BC-948D-D24F543223ED}" destId="{3271346E-3976-4A78-B366-D8268E00247F}" srcOrd="9" destOrd="0" presId="urn:microsoft.com/office/officeart/2005/8/layout/bProcess4"/>
    <dgm:cxn modelId="{5796B3BB-E03A-43C6-B84D-348D14F56313}" type="presParOf" srcId="{8517743B-25A9-47BC-948D-D24F543223ED}" destId="{B4CCCF5F-5F04-4919-8C29-2FE94D0BBD6E}" srcOrd="10" destOrd="0" presId="urn:microsoft.com/office/officeart/2005/8/layout/bProcess4"/>
    <dgm:cxn modelId="{7F4E882D-FFC9-4637-A3EC-D236BBEAE69B}" type="presParOf" srcId="{B4CCCF5F-5F04-4919-8C29-2FE94D0BBD6E}" destId="{F84B9CE7-0E67-4482-8CAA-9A3A5CE2444F}" srcOrd="0" destOrd="0" presId="urn:microsoft.com/office/officeart/2005/8/layout/bProcess4"/>
    <dgm:cxn modelId="{611DA550-5D1B-4590-A37A-509C364F302D}" type="presParOf" srcId="{B4CCCF5F-5F04-4919-8C29-2FE94D0BBD6E}" destId="{91B0FCE1-C351-4261-B385-B462D5446B6A}" srcOrd="1" destOrd="0" presId="urn:microsoft.com/office/officeart/2005/8/layout/bProcess4"/>
    <dgm:cxn modelId="{0CBE2359-1724-4323-9592-7F136AB25513}" type="presParOf" srcId="{8517743B-25A9-47BC-948D-D24F543223ED}" destId="{DE390499-1DA3-4CCA-8FE5-30CBCA8E258C}" srcOrd="11" destOrd="0" presId="urn:microsoft.com/office/officeart/2005/8/layout/bProcess4"/>
    <dgm:cxn modelId="{01DCFE46-23A6-40CF-937C-24B7ED49BDFF}" type="presParOf" srcId="{8517743B-25A9-47BC-948D-D24F543223ED}" destId="{9F8A6A08-FD46-47AD-AE0A-50589F297499}" srcOrd="12" destOrd="0" presId="urn:microsoft.com/office/officeart/2005/8/layout/bProcess4"/>
    <dgm:cxn modelId="{8108CE57-3831-4C6C-9E0B-6ABB489E8694}" type="presParOf" srcId="{9F8A6A08-FD46-47AD-AE0A-50589F297499}" destId="{33E262C6-A400-4D59-B3E8-572461ECD032}" srcOrd="0" destOrd="0" presId="urn:microsoft.com/office/officeart/2005/8/layout/bProcess4"/>
    <dgm:cxn modelId="{30B672BB-F1AD-42E4-8D99-2A373B5AC618}" type="presParOf" srcId="{9F8A6A08-FD46-47AD-AE0A-50589F297499}" destId="{415871EB-4ABC-49D0-927B-688F902B6140}" srcOrd="1" destOrd="0" presId="urn:microsoft.com/office/officeart/2005/8/layout/bProcess4"/>
    <dgm:cxn modelId="{58B9536C-58A2-4D3B-807B-E91F7F857964}" type="presParOf" srcId="{8517743B-25A9-47BC-948D-D24F543223ED}" destId="{020FFEB9-19C6-47A4-866D-5C6B11F0EAAA}" srcOrd="13" destOrd="0" presId="urn:microsoft.com/office/officeart/2005/8/layout/bProcess4"/>
    <dgm:cxn modelId="{8ED46D30-A6FA-4DF8-ADC5-9AFCB130C6E4}" type="presParOf" srcId="{8517743B-25A9-47BC-948D-D24F543223ED}" destId="{C5B421FA-8306-4028-BFFA-A4565A798688}" srcOrd="14" destOrd="0" presId="urn:microsoft.com/office/officeart/2005/8/layout/bProcess4"/>
    <dgm:cxn modelId="{08AB7F44-DF88-4FFD-B771-441BFDAD5172}" type="presParOf" srcId="{C5B421FA-8306-4028-BFFA-A4565A798688}" destId="{CEDC547D-0AB3-4BF7-B80A-D2196B74D2AC}" srcOrd="0" destOrd="0" presId="urn:microsoft.com/office/officeart/2005/8/layout/bProcess4"/>
    <dgm:cxn modelId="{B01E85FE-309C-447B-8DB7-C9A7E6CC6FEE}" type="presParOf" srcId="{C5B421FA-8306-4028-BFFA-A4565A798688}" destId="{74266769-AC75-4373-B74C-B9047A26ED52}"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A990F6F-388E-40CC-8359-97DAFC77FCA1}" type="doc">
      <dgm:prSet loTypeId="urn:microsoft.com/office/officeart/2005/8/layout/bProcess4" loCatId="process" qsTypeId="urn:microsoft.com/office/officeart/2005/8/quickstyle/3d1" qsCatId="3D" csTypeId="urn:microsoft.com/office/officeart/2005/8/colors/colorful1" csCatId="colorful" phldr="1"/>
      <dgm:spPr/>
      <dgm:t>
        <a:bodyPr/>
        <a:lstStyle/>
        <a:p>
          <a:endParaRPr lang="en-US"/>
        </a:p>
      </dgm:t>
    </dgm:pt>
    <dgm:pt modelId="{A6743373-AFA3-4D11-865F-A781D995F346}">
      <dgm:prSet phldrT="[Text]"/>
      <dgm:spPr/>
      <dgm:t>
        <a:bodyPr/>
        <a:lstStyle/>
        <a:p>
          <a:r>
            <a:rPr lang="en-US" b="1" dirty="0">
              <a:solidFill>
                <a:schemeClr val="tx1"/>
              </a:solidFill>
            </a:rPr>
            <a:t>Replace the </a:t>
          </a:r>
          <a:r>
            <a:rPr lang="en-US" b="1" dirty="0" smtClean="0">
              <a:solidFill>
                <a:schemeClr val="tx1"/>
              </a:solidFill>
            </a:rPr>
            <a:t>“bad“ values in a spectrum with model </a:t>
          </a:r>
          <a:r>
            <a:rPr lang="en-US" b="1" dirty="0">
              <a:solidFill>
                <a:schemeClr val="tx1"/>
              </a:solidFill>
            </a:rPr>
            <a:t>values </a:t>
          </a:r>
          <a:r>
            <a:rPr lang="en-US" b="1" dirty="0" smtClean="0">
              <a:solidFill>
                <a:schemeClr val="tx1"/>
              </a:solidFill>
            </a:rPr>
            <a:t>by using a threshold on the size of the absolute value of residual</a:t>
          </a:r>
          <a:endParaRPr lang="en-US" b="1" dirty="0">
            <a:solidFill>
              <a:schemeClr val="tx1"/>
            </a:solidFill>
          </a:endParaRPr>
        </a:p>
        <a:p>
          <a:r>
            <a:rPr lang="en-US" dirty="0"/>
            <a:t>All other values will remain </a:t>
          </a:r>
          <a:r>
            <a:rPr lang="en-US" dirty="0" smtClean="0"/>
            <a:t>unchanged </a:t>
          </a:r>
          <a:r>
            <a:rPr lang="en-US" dirty="0"/>
            <a:t>when this replacement takes place  </a:t>
          </a:r>
        </a:p>
      </dgm:t>
    </dgm:pt>
    <dgm:pt modelId="{8FD14A40-9046-4E11-B826-F4DA48958076}" type="parTrans" cxnId="{527BB9B1-DCCD-49DD-9C1C-079945B51A8F}">
      <dgm:prSet/>
      <dgm:spPr/>
      <dgm:t>
        <a:bodyPr/>
        <a:lstStyle/>
        <a:p>
          <a:endParaRPr lang="en-US"/>
        </a:p>
      </dgm:t>
    </dgm:pt>
    <dgm:pt modelId="{1D13DB07-31BD-43ED-97CC-B5B5DA627854}" type="sibTrans" cxnId="{527BB9B1-DCCD-49DD-9C1C-079945B51A8F}">
      <dgm:prSet/>
      <dgm:spPr/>
      <dgm:t>
        <a:bodyPr/>
        <a:lstStyle/>
        <a:p>
          <a:endParaRPr lang="en-US"/>
        </a:p>
      </dgm:t>
    </dgm:pt>
    <dgm:pt modelId="{67E12BE4-AC1B-4EEF-99A0-FF25A7052998}">
      <dgm:prSet phldrT="[Text]"/>
      <dgm:spPr/>
      <dgm:t>
        <a:bodyPr/>
        <a:lstStyle/>
        <a:p>
          <a:r>
            <a:rPr lang="en-US" b="1" dirty="0">
              <a:solidFill>
                <a:schemeClr val="tx1"/>
              </a:solidFill>
            </a:rPr>
            <a:t>Compute the maximum, minimum and average radiance as a function of wavelength and divide by the average spectrum</a:t>
          </a:r>
        </a:p>
      </dgm:t>
    </dgm:pt>
    <dgm:pt modelId="{470EFFCE-67FC-4255-9F9D-8EE63523E3B9}" type="parTrans" cxnId="{5049B6AA-E30C-478C-A858-887A3937134A}">
      <dgm:prSet/>
      <dgm:spPr/>
      <dgm:t>
        <a:bodyPr/>
        <a:lstStyle/>
        <a:p>
          <a:endParaRPr lang="en-US"/>
        </a:p>
      </dgm:t>
    </dgm:pt>
    <dgm:pt modelId="{0DE3C42E-E383-4EE7-B757-C78B0982EB7D}" type="sibTrans" cxnId="{5049B6AA-E30C-478C-A858-887A3937134A}">
      <dgm:prSet/>
      <dgm:spPr/>
      <dgm:t>
        <a:bodyPr/>
        <a:lstStyle/>
        <a:p>
          <a:endParaRPr lang="en-US"/>
        </a:p>
      </dgm:t>
    </dgm:pt>
    <dgm:pt modelId="{8066EA81-0595-45DD-BD4B-7D0F5BB7C31C}">
      <dgm:prSet phldrT="[Text]"/>
      <dgm:spPr/>
      <dgm:t>
        <a:bodyPr/>
        <a:lstStyle/>
        <a:p>
          <a:r>
            <a:rPr lang="en-US" b="1" dirty="0">
              <a:solidFill>
                <a:schemeClr val="tx1"/>
              </a:solidFill>
            </a:rPr>
            <a:t>Divide each normalized spectrum by its average, find the covariance matrix</a:t>
          </a:r>
        </a:p>
      </dgm:t>
    </dgm:pt>
    <dgm:pt modelId="{9955117A-00E8-4CDB-A886-0FA0215ECF9E}" type="parTrans" cxnId="{78281EAC-E265-46F3-B3C6-2DB2209BB938}">
      <dgm:prSet/>
      <dgm:spPr/>
      <dgm:t>
        <a:bodyPr/>
        <a:lstStyle/>
        <a:p>
          <a:endParaRPr lang="en-US"/>
        </a:p>
      </dgm:t>
    </dgm:pt>
    <dgm:pt modelId="{6F8954FB-8A45-414D-B034-8140AE3FE72F}" type="sibTrans" cxnId="{78281EAC-E265-46F3-B3C6-2DB2209BB938}">
      <dgm:prSet/>
      <dgm:spPr/>
      <dgm:t>
        <a:bodyPr/>
        <a:lstStyle/>
        <a:p>
          <a:endParaRPr lang="en-US"/>
        </a:p>
      </dgm:t>
    </dgm:pt>
    <dgm:pt modelId="{30D21FEE-F900-461E-B21F-C6A301FB68B2}">
      <dgm:prSet phldrT="[Text]"/>
      <dgm:spPr/>
      <dgm:t>
        <a:bodyPr/>
        <a:lstStyle/>
        <a:p>
          <a:r>
            <a:rPr lang="en-US" b="1" dirty="0">
              <a:solidFill>
                <a:schemeClr val="tx1"/>
              </a:solidFill>
            </a:rPr>
            <a:t>Find the new eigenvectors and eigenvalues</a:t>
          </a:r>
        </a:p>
      </dgm:t>
    </dgm:pt>
    <dgm:pt modelId="{1CEB1CB5-D4B5-4D7D-97D8-164031EEB66F}" type="parTrans" cxnId="{B15E9898-0827-49C0-82EC-4095C9DB86A7}">
      <dgm:prSet/>
      <dgm:spPr/>
      <dgm:t>
        <a:bodyPr/>
        <a:lstStyle/>
        <a:p>
          <a:endParaRPr lang="en-US"/>
        </a:p>
      </dgm:t>
    </dgm:pt>
    <dgm:pt modelId="{231A85E7-0C09-4C8E-8592-0EB953CDF66E}" type="sibTrans" cxnId="{B15E9898-0827-49C0-82EC-4095C9DB86A7}">
      <dgm:prSet/>
      <dgm:spPr/>
      <dgm:t>
        <a:bodyPr/>
        <a:lstStyle/>
        <a:p>
          <a:endParaRPr lang="en-US"/>
        </a:p>
      </dgm:t>
    </dgm:pt>
    <dgm:pt modelId="{BDE665E0-C8BC-4E6D-B98E-3FEE6C4050BF}">
      <dgm:prSet phldrT="[Text]"/>
      <dgm:spPr/>
      <dgm:t>
        <a:bodyPr/>
        <a:lstStyle/>
        <a:p>
          <a:r>
            <a:rPr lang="en-US" b="1" dirty="0">
              <a:solidFill>
                <a:schemeClr val="tx1"/>
              </a:solidFill>
            </a:rPr>
            <a:t>Create the new EOF Patterns and find the corresponding coefficients</a:t>
          </a:r>
        </a:p>
      </dgm:t>
    </dgm:pt>
    <dgm:pt modelId="{8C03B785-EB0C-4F80-8241-A236102ED520}" type="parTrans" cxnId="{2160BA74-7F83-4855-8A3F-12F1C34E14FA}">
      <dgm:prSet/>
      <dgm:spPr/>
      <dgm:t>
        <a:bodyPr/>
        <a:lstStyle/>
        <a:p>
          <a:endParaRPr lang="en-US"/>
        </a:p>
      </dgm:t>
    </dgm:pt>
    <dgm:pt modelId="{3E1BBD1B-1C1C-4BB4-8D14-3C0B35B209F7}" type="sibTrans" cxnId="{2160BA74-7F83-4855-8A3F-12F1C34E14FA}">
      <dgm:prSet/>
      <dgm:spPr/>
      <dgm:t>
        <a:bodyPr/>
        <a:lstStyle/>
        <a:p>
          <a:endParaRPr lang="en-US"/>
        </a:p>
      </dgm:t>
    </dgm:pt>
    <dgm:pt modelId="{C1D68D87-3146-41E7-94E6-D9330653EA00}">
      <dgm:prSet phldrT="[Text]"/>
      <dgm:spPr/>
      <dgm:t>
        <a:bodyPr/>
        <a:lstStyle/>
        <a:p>
          <a:r>
            <a:rPr lang="en-US" b="1" dirty="0">
              <a:solidFill>
                <a:schemeClr val="tx1"/>
              </a:solidFill>
            </a:rPr>
            <a:t>Build the EOF representation, insert the polynomial fit, and find the  proportional EOF fit residuals</a:t>
          </a:r>
          <a:endParaRPr lang="en-US" dirty="0"/>
        </a:p>
      </dgm:t>
    </dgm:pt>
    <dgm:pt modelId="{2A6E68B9-21E2-423F-B39E-6E5677CD19AE}" type="parTrans" cxnId="{5B3ECB10-0487-48BC-B18F-853ABFCB406F}">
      <dgm:prSet/>
      <dgm:spPr/>
      <dgm:t>
        <a:bodyPr/>
        <a:lstStyle/>
        <a:p>
          <a:endParaRPr lang="en-US"/>
        </a:p>
      </dgm:t>
    </dgm:pt>
    <dgm:pt modelId="{DB64F801-AF07-4C95-85FB-140CFFCC02E5}" type="sibTrans" cxnId="{5B3ECB10-0487-48BC-B18F-853ABFCB406F}">
      <dgm:prSet/>
      <dgm:spPr/>
      <dgm:t>
        <a:bodyPr/>
        <a:lstStyle/>
        <a:p>
          <a:endParaRPr lang="en-US"/>
        </a:p>
      </dgm:t>
    </dgm:pt>
    <dgm:pt modelId="{3492BE65-216E-43A6-B482-201858152BE8}">
      <dgm:prSet phldrT="[Text]"/>
      <dgm:spPr/>
      <dgm:t>
        <a:bodyPr/>
        <a:lstStyle/>
        <a:p>
          <a:r>
            <a:rPr lang="en-US" b="1" dirty="0">
              <a:solidFill>
                <a:schemeClr val="tx1"/>
              </a:solidFill>
            </a:rPr>
            <a:t>Plot the new </a:t>
          </a:r>
          <a:r>
            <a:rPr lang="en-US" b="1" dirty="0" smtClean="0">
              <a:solidFill>
                <a:schemeClr val="tx1"/>
              </a:solidFill>
            </a:rPr>
            <a:t>RMS residuals </a:t>
          </a:r>
          <a:r>
            <a:rPr lang="en-US" b="1" dirty="0">
              <a:solidFill>
                <a:schemeClr val="tx1"/>
              </a:solidFill>
            </a:rPr>
            <a:t>from the fit with the neof eigenvalues</a:t>
          </a:r>
        </a:p>
        <a:p>
          <a:r>
            <a:rPr lang="en-US" dirty="0"/>
            <a:t>-Produces a figure showing the RMSR (root, mean, square </a:t>
          </a:r>
          <a:r>
            <a:rPr lang="en-US" dirty="0" smtClean="0"/>
            <a:t>residual) with the model using the </a:t>
          </a:r>
          <a:r>
            <a:rPr lang="en-US" dirty="0"/>
            <a:t>selected number of EOFs</a:t>
          </a:r>
        </a:p>
      </dgm:t>
    </dgm:pt>
    <dgm:pt modelId="{D039FBFE-BEF6-49DF-A8D6-1AA85C8DF37B}" type="parTrans" cxnId="{70235F0D-3D86-4E35-9C8F-5883B5C598BA}">
      <dgm:prSet/>
      <dgm:spPr/>
      <dgm:t>
        <a:bodyPr/>
        <a:lstStyle/>
        <a:p>
          <a:endParaRPr lang="en-US"/>
        </a:p>
      </dgm:t>
    </dgm:pt>
    <dgm:pt modelId="{BE513E0E-50AB-4C93-B9DE-266D3EFD5A23}" type="sibTrans" cxnId="{70235F0D-3D86-4E35-9C8F-5883B5C598BA}">
      <dgm:prSet/>
      <dgm:spPr/>
      <dgm:t>
        <a:bodyPr/>
        <a:lstStyle/>
        <a:p>
          <a:endParaRPr lang="en-US"/>
        </a:p>
      </dgm:t>
    </dgm:pt>
    <dgm:pt modelId="{CE0132D9-4C9E-433C-9833-00FBD921CD0B}">
      <dgm:prSet phldrT="[Text]"/>
      <dgm:spPr/>
      <dgm:t>
        <a:bodyPr/>
        <a:lstStyle/>
        <a:p>
          <a:r>
            <a:rPr lang="en-US" b="1" dirty="0">
              <a:solidFill>
                <a:schemeClr val="tx1"/>
              </a:solidFill>
            </a:rPr>
            <a:t>Execute the  direct fit of </a:t>
          </a:r>
          <a:r>
            <a:rPr lang="en-US" b="1" dirty="0" smtClean="0">
              <a:solidFill>
                <a:schemeClr val="tx1"/>
              </a:solidFill>
            </a:rPr>
            <a:t>the model </a:t>
          </a:r>
          <a:r>
            <a:rPr lang="en-US" b="1" dirty="0">
              <a:solidFill>
                <a:schemeClr val="tx1"/>
              </a:solidFill>
            </a:rPr>
            <a:t>(created variable) with a 1/avb (average) and wavelength shift</a:t>
          </a:r>
        </a:p>
        <a:p>
          <a:r>
            <a:rPr lang="en-US" dirty="0"/>
            <a:t>-Plots the Ring Effect (direct fit on 1/avg) and the direct fit of the wavelength shift</a:t>
          </a:r>
        </a:p>
      </dgm:t>
    </dgm:pt>
    <dgm:pt modelId="{9275DF70-8CAB-421D-A347-AC30067C6084}" type="parTrans" cxnId="{61C4FAE4-105E-45A7-B431-BC484E6E90C4}">
      <dgm:prSet/>
      <dgm:spPr/>
      <dgm:t>
        <a:bodyPr/>
        <a:lstStyle/>
        <a:p>
          <a:endParaRPr lang="en-US"/>
        </a:p>
      </dgm:t>
    </dgm:pt>
    <dgm:pt modelId="{27FD704D-2344-4CD2-A5CF-D903588E1696}" type="sibTrans" cxnId="{61C4FAE4-105E-45A7-B431-BC484E6E90C4}">
      <dgm:prSet/>
      <dgm:spPr/>
      <dgm:t>
        <a:bodyPr/>
        <a:lstStyle/>
        <a:p>
          <a:endParaRPr lang="en-US"/>
        </a:p>
      </dgm:t>
    </dgm:pt>
    <dgm:pt modelId="{7C298343-D01E-49F8-8F5F-9460B1737112}" type="pres">
      <dgm:prSet presAssocID="{6A990F6F-388E-40CC-8359-97DAFC77FCA1}" presName="Name0" presStyleCnt="0">
        <dgm:presLayoutVars>
          <dgm:dir/>
          <dgm:resizeHandles/>
        </dgm:presLayoutVars>
      </dgm:prSet>
      <dgm:spPr/>
      <dgm:t>
        <a:bodyPr/>
        <a:lstStyle/>
        <a:p>
          <a:endParaRPr lang="en-US"/>
        </a:p>
      </dgm:t>
    </dgm:pt>
    <dgm:pt modelId="{A2D392E6-A875-43B0-B7DC-67CF079CF828}" type="pres">
      <dgm:prSet presAssocID="{A6743373-AFA3-4D11-865F-A781D995F346}" presName="compNode" presStyleCnt="0"/>
      <dgm:spPr/>
    </dgm:pt>
    <dgm:pt modelId="{63D4400E-D5E9-41E1-A671-1634FE986CB4}" type="pres">
      <dgm:prSet presAssocID="{A6743373-AFA3-4D11-865F-A781D995F346}" presName="dummyConnPt" presStyleCnt="0"/>
      <dgm:spPr/>
    </dgm:pt>
    <dgm:pt modelId="{B8471796-20B3-48E5-9849-CE48A602B688}" type="pres">
      <dgm:prSet presAssocID="{A6743373-AFA3-4D11-865F-A781D995F346}" presName="node" presStyleLbl="node1" presStyleIdx="0" presStyleCnt="8">
        <dgm:presLayoutVars>
          <dgm:bulletEnabled val="1"/>
        </dgm:presLayoutVars>
      </dgm:prSet>
      <dgm:spPr/>
      <dgm:t>
        <a:bodyPr/>
        <a:lstStyle/>
        <a:p>
          <a:endParaRPr lang="en-US"/>
        </a:p>
      </dgm:t>
    </dgm:pt>
    <dgm:pt modelId="{3AD819A2-F34B-4062-9BA6-0946D42E92AB}" type="pres">
      <dgm:prSet presAssocID="{1D13DB07-31BD-43ED-97CC-B5B5DA627854}" presName="sibTrans" presStyleLbl="bgSibTrans2D1" presStyleIdx="0" presStyleCnt="7"/>
      <dgm:spPr/>
      <dgm:t>
        <a:bodyPr/>
        <a:lstStyle/>
        <a:p>
          <a:endParaRPr lang="en-US"/>
        </a:p>
      </dgm:t>
    </dgm:pt>
    <dgm:pt modelId="{AE577B87-0174-48EF-89CB-030574FE7B69}" type="pres">
      <dgm:prSet presAssocID="{67E12BE4-AC1B-4EEF-99A0-FF25A7052998}" presName="compNode" presStyleCnt="0"/>
      <dgm:spPr/>
    </dgm:pt>
    <dgm:pt modelId="{2FDA668C-1752-4272-BB01-1E49418EEC5A}" type="pres">
      <dgm:prSet presAssocID="{67E12BE4-AC1B-4EEF-99A0-FF25A7052998}" presName="dummyConnPt" presStyleCnt="0"/>
      <dgm:spPr/>
    </dgm:pt>
    <dgm:pt modelId="{6C925B79-7064-4771-B936-44773D808103}" type="pres">
      <dgm:prSet presAssocID="{67E12BE4-AC1B-4EEF-99A0-FF25A7052998}" presName="node" presStyleLbl="node1" presStyleIdx="1" presStyleCnt="8">
        <dgm:presLayoutVars>
          <dgm:bulletEnabled val="1"/>
        </dgm:presLayoutVars>
      </dgm:prSet>
      <dgm:spPr/>
      <dgm:t>
        <a:bodyPr/>
        <a:lstStyle/>
        <a:p>
          <a:endParaRPr lang="en-US"/>
        </a:p>
      </dgm:t>
    </dgm:pt>
    <dgm:pt modelId="{C10B6537-6264-4A31-9B6F-6BB43CF6C2B9}" type="pres">
      <dgm:prSet presAssocID="{0DE3C42E-E383-4EE7-B757-C78B0982EB7D}" presName="sibTrans" presStyleLbl="bgSibTrans2D1" presStyleIdx="1" presStyleCnt="7"/>
      <dgm:spPr/>
      <dgm:t>
        <a:bodyPr/>
        <a:lstStyle/>
        <a:p>
          <a:endParaRPr lang="en-US"/>
        </a:p>
      </dgm:t>
    </dgm:pt>
    <dgm:pt modelId="{D7F1032B-E55E-4AD3-85FC-E813EB865893}" type="pres">
      <dgm:prSet presAssocID="{8066EA81-0595-45DD-BD4B-7D0F5BB7C31C}" presName="compNode" presStyleCnt="0"/>
      <dgm:spPr/>
    </dgm:pt>
    <dgm:pt modelId="{AFFC1079-EBD3-4FFC-B6BA-DAF545719784}" type="pres">
      <dgm:prSet presAssocID="{8066EA81-0595-45DD-BD4B-7D0F5BB7C31C}" presName="dummyConnPt" presStyleCnt="0"/>
      <dgm:spPr/>
    </dgm:pt>
    <dgm:pt modelId="{12DEF39F-397A-45E1-B5EE-9E38985EF33D}" type="pres">
      <dgm:prSet presAssocID="{8066EA81-0595-45DD-BD4B-7D0F5BB7C31C}" presName="node" presStyleLbl="node1" presStyleIdx="2" presStyleCnt="8">
        <dgm:presLayoutVars>
          <dgm:bulletEnabled val="1"/>
        </dgm:presLayoutVars>
      </dgm:prSet>
      <dgm:spPr/>
      <dgm:t>
        <a:bodyPr/>
        <a:lstStyle/>
        <a:p>
          <a:endParaRPr lang="en-US"/>
        </a:p>
      </dgm:t>
    </dgm:pt>
    <dgm:pt modelId="{BD18D338-E762-4505-A5FD-1500CF58F7C8}" type="pres">
      <dgm:prSet presAssocID="{6F8954FB-8A45-414D-B034-8140AE3FE72F}" presName="sibTrans" presStyleLbl="bgSibTrans2D1" presStyleIdx="2" presStyleCnt="7"/>
      <dgm:spPr/>
      <dgm:t>
        <a:bodyPr/>
        <a:lstStyle/>
        <a:p>
          <a:endParaRPr lang="en-US"/>
        </a:p>
      </dgm:t>
    </dgm:pt>
    <dgm:pt modelId="{547B0547-4026-484C-A9EF-BB70B6279E44}" type="pres">
      <dgm:prSet presAssocID="{30D21FEE-F900-461E-B21F-C6A301FB68B2}" presName="compNode" presStyleCnt="0"/>
      <dgm:spPr/>
    </dgm:pt>
    <dgm:pt modelId="{83C4779D-8A4F-46E1-AB0A-6025CC4BC265}" type="pres">
      <dgm:prSet presAssocID="{30D21FEE-F900-461E-B21F-C6A301FB68B2}" presName="dummyConnPt" presStyleCnt="0"/>
      <dgm:spPr/>
    </dgm:pt>
    <dgm:pt modelId="{C708BF00-452A-43A0-BA28-0E319F1E3F20}" type="pres">
      <dgm:prSet presAssocID="{30D21FEE-F900-461E-B21F-C6A301FB68B2}" presName="node" presStyleLbl="node1" presStyleIdx="3" presStyleCnt="8">
        <dgm:presLayoutVars>
          <dgm:bulletEnabled val="1"/>
        </dgm:presLayoutVars>
      </dgm:prSet>
      <dgm:spPr/>
      <dgm:t>
        <a:bodyPr/>
        <a:lstStyle/>
        <a:p>
          <a:endParaRPr lang="en-US"/>
        </a:p>
      </dgm:t>
    </dgm:pt>
    <dgm:pt modelId="{3C6541FC-D09D-4EDC-9E09-D8D8E16ECED0}" type="pres">
      <dgm:prSet presAssocID="{231A85E7-0C09-4C8E-8592-0EB953CDF66E}" presName="sibTrans" presStyleLbl="bgSibTrans2D1" presStyleIdx="3" presStyleCnt="7"/>
      <dgm:spPr/>
      <dgm:t>
        <a:bodyPr/>
        <a:lstStyle/>
        <a:p>
          <a:endParaRPr lang="en-US"/>
        </a:p>
      </dgm:t>
    </dgm:pt>
    <dgm:pt modelId="{6DC2F421-E008-4071-B8DF-DDD2F7B6FA46}" type="pres">
      <dgm:prSet presAssocID="{BDE665E0-C8BC-4E6D-B98E-3FEE6C4050BF}" presName="compNode" presStyleCnt="0"/>
      <dgm:spPr/>
    </dgm:pt>
    <dgm:pt modelId="{7D2450C4-55CD-4464-9F16-CFD55AD7F212}" type="pres">
      <dgm:prSet presAssocID="{BDE665E0-C8BC-4E6D-B98E-3FEE6C4050BF}" presName="dummyConnPt" presStyleCnt="0"/>
      <dgm:spPr/>
    </dgm:pt>
    <dgm:pt modelId="{A17CC42A-09DE-4BA0-8A9E-9E5DAF78E2AE}" type="pres">
      <dgm:prSet presAssocID="{BDE665E0-C8BC-4E6D-B98E-3FEE6C4050BF}" presName="node" presStyleLbl="node1" presStyleIdx="4" presStyleCnt="8" custLinFactNeighborX="0" custLinFactNeighborY="-80">
        <dgm:presLayoutVars>
          <dgm:bulletEnabled val="1"/>
        </dgm:presLayoutVars>
      </dgm:prSet>
      <dgm:spPr/>
      <dgm:t>
        <a:bodyPr/>
        <a:lstStyle/>
        <a:p>
          <a:endParaRPr lang="en-US"/>
        </a:p>
      </dgm:t>
    </dgm:pt>
    <dgm:pt modelId="{41FA2230-51A3-4FF7-A3FC-616F3C519B5E}" type="pres">
      <dgm:prSet presAssocID="{3E1BBD1B-1C1C-4BB4-8D14-3C0B35B209F7}" presName="sibTrans" presStyleLbl="bgSibTrans2D1" presStyleIdx="4" presStyleCnt="7"/>
      <dgm:spPr/>
      <dgm:t>
        <a:bodyPr/>
        <a:lstStyle/>
        <a:p>
          <a:endParaRPr lang="en-US"/>
        </a:p>
      </dgm:t>
    </dgm:pt>
    <dgm:pt modelId="{66B89A66-7082-4BDC-96C3-E9BB986708DA}" type="pres">
      <dgm:prSet presAssocID="{C1D68D87-3146-41E7-94E6-D9330653EA00}" presName="compNode" presStyleCnt="0"/>
      <dgm:spPr/>
    </dgm:pt>
    <dgm:pt modelId="{8BE71116-AE60-48D4-A2BD-1110ECBB6492}" type="pres">
      <dgm:prSet presAssocID="{C1D68D87-3146-41E7-94E6-D9330653EA00}" presName="dummyConnPt" presStyleCnt="0"/>
      <dgm:spPr/>
    </dgm:pt>
    <dgm:pt modelId="{F8B35FD9-37D4-48A5-BF75-B58E5EC5EFD2}" type="pres">
      <dgm:prSet presAssocID="{C1D68D87-3146-41E7-94E6-D9330653EA00}" presName="node" presStyleLbl="node1" presStyleIdx="5" presStyleCnt="8">
        <dgm:presLayoutVars>
          <dgm:bulletEnabled val="1"/>
        </dgm:presLayoutVars>
      </dgm:prSet>
      <dgm:spPr/>
      <dgm:t>
        <a:bodyPr/>
        <a:lstStyle/>
        <a:p>
          <a:endParaRPr lang="en-US"/>
        </a:p>
      </dgm:t>
    </dgm:pt>
    <dgm:pt modelId="{46BEBFA9-CBA4-4D95-8968-63D9A10DD187}" type="pres">
      <dgm:prSet presAssocID="{DB64F801-AF07-4C95-85FB-140CFFCC02E5}" presName="sibTrans" presStyleLbl="bgSibTrans2D1" presStyleIdx="5" presStyleCnt="7"/>
      <dgm:spPr/>
      <dgm:t>
        <a:bodyPr/>
        <a:lstStyle/>
        <a:p>
          <a:endParaRPr lang="en-US"/>
        </a:p>
      </dgm:t>
    </dgm:pt>
    <dgm:pt modelId="{148FDAAA-7003-439F-AE8B-4CCBBC59A8DB}" type="pres">
      <dgm:prSet presAssocID="{3492BE65-216E-43A6-B482-201858152BE8}" presName="compNode" presStyleCnt="0"/>
      <dgm:spPr/>
    </dgm:pt>
    <dgm:pt modelId="{C2DB31DE-2FAB-4DAE-9AB6-7ECF471E2926}" type="pres">
      <dgm:prSet presAssocID="{3492BE65-216E-43A6-B482-201858152BE8}" presName="dummyConnPt" presStyleCnt="0"/>
      <dgm:spPr/>
    </dgm:pt>
    <dgm:pt modelId="{7309A496-4FEC-45B8-BB4E-C8FAFEA85BC5}" type="pres">
      <dgm:prSet presAssocID="{3492BE65-216E-43A6-B482-201858152BE8}" presName="node" presStyleLbl="node1" presStyleIdx="6" presStyleCnt="8">
        <dgm:presLayoutVars>
          <dgm:bulletEnabled val="1"/>
        </dgm:presLayoutVars>
      </dgm:prSet>
      <dgm:spPr/>
      <dgm:t>
        <a:bodyPr/>
        <a:lstStyle/>
        <a:p>
          <a:endParaRPr lang="en-US"/>
        </a:p>
      </dgm:t>
    </dgm:pt>
    <dgm:pt modelId="{5162EC64-1629-4790-8458-132B4933E765}" type="pres">
      <dgm:prSet presAssocID="{BE513E0E-50AB-4C93-B9DE-266D3EFD5A23}" presName="sibTrans" presStyleLbl="bgSibTrans2D1" presStyleIdx="6" presStyleCnt="7"/>
      <dgm:spPr/>
      <dgm:t>
        <a:bodyPr/>
        <a:lstStyle/>
        <a:p>
          <a:endParaRPr lang="en-US"/>
        </a:p>
      </dgm:t>
    </dgm:pt>
    <dgm:pt modelId="{08D5E0AE-EB9D-40A4-B26C-08A992B80024}" type="pres">
      <dgm:prSet presAssocID="{CE0132D9-4C9E-433C-9833-00FBD921CD0B}" presName="compNode" presStyleCnt="0"/>
      <dgm:spPr/>
    </dgm:pt>
    <dgm:pt modelId="{CA60DCF3-F03C-4F4B-9D41-8DA240632311}" type="pres">
      <dgm:prSet presAssocID="{CE0132D9-4C9E-433C-9833-00FBD921CD0B}" presName="dummyConnPt" presStyleCnt="0"/>
      <dgm:spPr/>
    </dgm:pt>
    <dgm:pt modelId="{B5A1F827-6473-4113-BD46-F295F89A9570}" type="pres">
      <dgm:prSet presAssocID="{CE0132D9-4C9E-433C-9833-00FBD921CD0B}" presName="node" presStyleLbl="node1" presStyleIdx="7" presStyleCnt="8">
        <dgm:presLayoutVars>
          <dgm:bulletEnabled val="1"/>
        </dgm:presLayoutVars>
      </dgm:prSet>
      <dgm:spPr/>
      <dgm:t>
        <a:bodyPr/>
        <a:lstStyle/>
        <a:p>
          <a:endParaRPr lang="en-US"/>
        </a:p>
      </dgm:t>
    </dgm:pt>
  </dgm:ptLst>
  <dgm:cxnLst>
    <dgm:cxn modelId="{9BD8D8AF-0265-4A0C-A3AE-5CE2B0F01A07}" type="presOf" srcId="{3492BE65-216E-43A6-B482-201858152BE8}" destId="{7309A496-4FEC-45B8-BB4E-C8FAFEA85BC5}" srcOrd="0" destOrd="0" presId="urn:microsoft.com/office/officeart/2005/8/layout/bProcess4"/>
    <dgm:cxn modelId="{5049B6AA-E30C-478C-A858-887A3937134A}" srcId="{6A990F6F-388E-40CC-8359-97DAFC77FCA1}" destId="{67E12BE4-AC1B-4EEF-99A0-FF25A7052998}" srcOrd="1" destOrd="0" parTransId="{470EFFCE-67FC-4255-9F9D-8EE63523E3B9}" sibTransId="{0DE3C42E-E383-4EE7-B757-C78B0982EB7D}"/>
    <dgm:cxn modelId="{75DAE14A-4D87-421D-9C83-7AC5240FB1FC}" type="presOf" srcId="{6A990F6F-388E-40CC-8359-97DAFC77FCA1}" destId="{7C298343-D01E-49F8-8F5F-9460B1737112}" srcOrd="0" destOrd="0" presId="urn:microsoft.com/office/officeart/2005/8/layout/bProcess4"/>
    <dgm:cxn modelId="{5B3ECB10-0487-48BC-B18F-853ABFCB406F}" srcId="{6A990F6F-388E-40CC-8359-97DAFC77FCA1}" destId="{C1D68D87-3146-41E7-94E6-D9330653EA00}" srcOrd="5" destOrd="0" parTransId="{2A6E68B9-21E2-423F-B39E-6E5677CD19AE}" sibTransId="{DB64F801-AF07-4C95-85FB-140CFFCC02E5}"/>
    <dgm:cxn modelId="{61C4FAE4-105E-45A7-B431-BC484E6E90C4}" srcId="{6A990F6F-388E-40CC-8359-97DAFC77FCA1}" destId="{CE0132D9-4C9E-433C-9833-00FBD921CD0B}" srcOrd="7" destOrd="0" parTransId="{9275DF70-8CAB-421D-A347-AC30067C6084}" sibTransId="{27FD704D-2344-4CD2-A5CF-D903588E1696}"/>
    <dgm:cxn modelId="{55391A28-5D1A-4BFC-875A-469CDC736E2A}" type="presOf" srcId="{BDE665E0-C8BC-4E6D-B98E-3FEE6C4050BF}" destId="{A17CC42A-09DE-4BA0-8A9E-9E5DAF78E2AE}" srcOrd="0" destOrd="0" presId="urn:microsoft.com/office/officeart/2005/8/layout/bProcess4"/>
    <dgm:cxn modelId="{4D7A724E-918B-4164-83BF-C03488FC219B}" type="presOf" srcId="{0DE3C42E-E383-4EE7-B757-C78B0982EB7D}" destId="{C10B6537-6264-4A31-9B6F-6BB43CF6C2B9}" srcOrd="0" destOrd="0" presId="urn:microsoft.com/office/officeart/2005/8/layout/bProcess4"/>
    <dgm:cxn modelId="{2160BA74-7F83-4855-8A3F-12F1C34E14FA}" srcId="{6A990F6F-388E-40CC-8359-97DAFC77FCA1}" destId="{BDE665E0-C8BC-4E6D-B98E-3FEE6C4050BF}" srcOrd="4" destOrd="0" parTransId="{8C03B785-EB0C-4F80-8241-A236102ED520}" sibTransId="{3E1BBD1B-1C1C-4BB4-8D14-3C0B35B209F7}"/>
    <dgm:cxn modelId="{78281EAC-E265-46F3-B3C6-2DB2209BB938}" srcId="{6A990F6F-388E-40CC-8359-97DAFC77FCA1}" destId="{8066EA81-0595-45DD-BD4B-7D0F5BB7C31C}" srcOrd="2" destOrd="0" parTransId="{9955117A-00E8-4CDB-A886-0FA0215ECF9E}" sibTransId="{6F8954FB-8A45-414D-B034-8140AE3FE72F}"/>
    <dgm:cxn modelId="{BBF7FEEB-71E3-44C8-BFBF-5D906467A720}" type="presOf" srcId="{CE0132D9-4C9E-433C-9833-00FBD921CD0B}" destId="{B5A1F827-6473-4113-BD46-F295F89A9570}" srcOrd="0" destOrd="0" presId="urn:microsoft.com/office/officeart/2005/8/layout/bProcess4"/>
    <dgm:cxn modelId="{2B09938C-B25A-4F23-B4D4-E644B6EA4C4F}" type="presOf" srcId="{A6743373-AFA3-4D11-865F-A781D995F346}" destId="{B8471796-20B3-48E5-9849-CE48A602B688}" srcOrd="0" destOrd="0" presId="urn:microsoft.com/office/officeart/2005/8/layout/bProcess4"/>
    <dgm:cxn modelId="{FFA929A0-96E8-4BB0-9A7B-78B2447EAEF3}" type="presOf" srcId="{231A85E7-0C09-4C8E-8592-0EB953CDF66E}" destId="{3C6541FC-D09D-4EDC-9E09-D8D8E16ECED0}" srcOrd="0" destOrd="0" presId="urn:microsoft.com/office/officeart/2005/8/layout/bProcess4"/>
    <dgm:cxn modelId="{50DA8D2B-165E-4B0F-BA99-46B47A9718AB}" type="presOf" srcId="{30D21FEE-F900-461E-B21F-C6A301FB68B2}" destId="{C708BF00-452A-43A0-BA28-0E319F1E3F20}" srcOrd="0" destOrd="0" presId="urn:microsoft.com/office/officeart/2005/8/layout/bProcess4"/>
    <dgm:cxn modelId="{E3C9CE3F-C2B8-4339-9A34-A7A7B03BA0F6}" type="presOf" srcId="{6F8954FB-8A45-414D-B034-8140AE3FE72F}" destId="{BD18D338-E762-4505-A5FD-1500CF58F7C8}" srcOrd="0" destOrd="0" presId="urn:microsoft.com/office/officeart/2005/8/layout/bProcess4"/>
    <dgm:cxn modelId="{0595FA81-38C7-47B9-A1F7-40782048F6A6}" type="presOf" srcId="{8066EA81-0595-45DD-BD4B-7D0F5BB7C31C}" destId="{12DEF39F-397A-45E1-B5EE-9E38985EF33D}" srcOrd="0" destOrd="0" presId="urn:microsoft.com/office/officeart/2005/8/layout/bProcess4"/>
    <dgm:cxn modelId="{FE94B8F3-E88D-40AB-B664-07320324B567}" type="presOf" srcId="{67E12BE4-AC1B-4EEF-99A0-FF25A7052998}" destId="{6C925B79-7064-4771-B936-44773D808103}" srcOrd="0" destOrd="0" presId="urn:microsoft.com/office/officeart/2005/8/layout/bProcess4"/>
    <dgm:cxn modelId="{70235F0D-3D86-4E35-9C8F-5883B5C598BA}" srcId="{6A990F6F-388E-40CC-8359-97DAFC77FCA1}" destId="{3492BE65-216E-43A6-B482-201858152BE8}" srcOrd="6" destOrd="0" parTransId="{D039FBFE-BEF6-49DF-A8D6-1AA85C8DF37B}" sibTransId="{BE513E0E-50AB-4C93-B9DE-266D3EFD5A23}"/>
    <dgm:cxn modelId="{527BB9B1-DCCD-49DD-9C1C-079945B51A8F}" srcId="{6A990F6F-388E-40CC-8359-97DAFC77FCA1}" destId="{A6743373-AFA3-4D11-865F-A781D995F346}" srcOrd="0" destOrd="0" parTransId="{8FD14A40-9046-4E11-B826-F4DA48958076}" sibTransId="{1D13DB07-31BD-43ED-97CC-B5B5DA627854}"/>
    <dgm:cxn modelId="{8549D357-1B2D-4DF2-914D-06FBA69777BF}" type="presOf" srcId="{1D13DB07-31BD-43ED-97CC-B5B5DA627854}" destId="{3AD819A2-F34B-4062-9BA6-0946D42E92AB}" srcOrd="0" destOrd="0" presId="urn:microsoft.com/office/officeart/2005/8/layout/bProcess4"/>
    <dgm:cxn modelId="{6A984D95-F272-4463-9B53-E71A9222E839}" type="presOf" srcId="{C1D68D87-3146-41E7-94E6-D9330653EA00}" destId="{F8B35FD9-37D4-48A5-BF75-B58E5EC5EFD2}" srcOrd="0" destOrd="0" presId="urn:microsoft.com/office/officeart/2005/8/layout/bProcess4"/>
    <dgm:cxn modelId="{B15E9898-0827-49C0-82EC-4095C9DB86A7}" srcId="{6A990F6F-388E-40CC-8359-97DAFC77FCA1}" destId="{30D21FEE-F900-461E-B21F-C6A301FB68B2}" srcOrd="3" destOrd="0" parTransId="{1CEB1CB5-D4B5-4D7D-97D8-164031EEB66F}" sibTransId="{231A85E7-0C09-4C8E-8592-0EB953CDF66E}"/>
    <dgm:cxn modelId="{78208BE4-4EBC-4CC9-BDBF-2109A1B8D937}" type="presOf" srcId="{BE513E0E-50AB-4C93-B9DE-266D3EFD5A23}" destId="{5162EC64-1629-4790-8458-132B4933E765}" srcOrd="0" destOrd="0" presId="urn:microsoft.com/office/officeart/2005/8/layout/bProcess4"/>
    <dgm:cxn modelId="{D11D8208-DCDC-413C-92C8-BBAE3CE9C023}" type="presOf" srcId="{3E1BBD1B-1C1C-4BB4-8D14-3C0B35B209F7}" destId="{41FA2230-51A3-4FF7-A3FC-616F3C519B5E}" srcOrd="0" destOrd="0" presId="urn:microsoft.com/office/officeart/2005/8/layout/bProcess4"/>
    <dgm:cxn modelId="{54A3E26D-F04F-4438-8A94-FB6D909E68FC}" type="presOf" srcId="{DB64F801-AF07-4C95-85FB-140CFFCC02E5}" destId="{46BEBFA9-CBA4-4D95-8968-63D9A10DD187}" srcOrd="0" destOrd="0" presId="urn:microsoft.com/office/officeart/2005/8/layout/bProcess4"/>
    <dgm:cxn modelId="{21A2FF06-9F14-455E-B82A-B93E29666949}" type="presParOf" srcId="{7C298343-D01E-49F8-8F5F-9460B1737112}" destId="{A2D392E6-A875-43B0-B7DC-67CF079CF828}" srcOrd="0" destOrd="0" presId="urn:microsoft.com/office/officeart/2005/8/layout/bProcess4"/>
    <dgm:cxn modelId="{DF3BF2D3-50A2-4E11-B487-CB1C663BD392}" type="presParOf" srcId="{A2D392E6-A875-43B0-B7DC-67CF079CF828}" destId="{63D4400E-D5E9-41E1-A671-1634FE986CB4}" srcOrd="0" destOrd="0" presId="urn:microsoft.com/office/officeart/2005/8/layout/bProcess4"/>
    <dgm:cxn modelId="{435DC888-345C-46AA-88E2-2CD6C5F72911}" type="presParOf" srcId="{A2D392E6-A875-43B0-B7DC-67CF079CF828}" destId="{B8471796-20B3-48E5-9849-CE48A602B688}" srcOrd="1" destOrd="0" presId="urn:microsoft.com/office/officeart/2005/8/layout/bProcess4"/>
    <dgm:cxn modelId="{A3C809C2-6D9A-4762-86F8-13953A3E375D}" type="presParOf" srcId="{7C298343-D01E-49F8-8F5F-9460B1737112}" destId="{3AD819A2-F34B-4062-9BA6-0946D42E92AB}" srcOrd="1" destOrd="0" presId="urn:microsoft.com/office/officeart/2005/8/layout/bProcess4"/>
    <dgm:cxn modelId="{108A92E8-2F35-4183-85BF-5FEEBE61B23D}" type="presParOf" srcId="{7C298343-D01E-49F8-8F5F-9460B1737112}" destId="{AE577B87-0174-48EF-89CB-030574FE7B69}" srcOrd="2" destOrd="0" presId="urn:microsoft.com/office/officeart/2005/8/layout/bProcess4"/>
    <dgm:cxn modelId="{0FF5A77E-8DC3-4D60-848C-BA8665685FD8}" type="presParOf" srcId="{AE577B87-0174-48EF-89CB-030574FE7B69}" destId="{2FDA668C-1752-4272-BB01-1E49418EEC5A}" srcOrd="0" destOrd="0" presId="urn:microsoft.com/office/officeart/2005/8/layout/bProcess4"/>
    <dgm:cxn modelId="{C77646C5-BB4B-4237-AC20-C1A75E588DB4}" type="presParOf" srcId="{AE577B87-0174-48EF-89CB-030574FE7B69}" destId="{6C925B79-7064-4771-B936-44773D808103}" srcOrd="1" destOrd="0" presId="urn:microsoft.com/office/officeart/2005/8/layout/bProcess4"/>
    <dgm:cxn modelId="{B28AFB47-4685-4602-8593-97BB94D4CDBF}" type="presParOf" srcId="{7C298343-D01E-49F8-8F5F-9460B1737112}" destId="{C10B6537-6264-4A31-9B6F-6BB43CF6C2B9}" srcOrd="3" destOrd="0" presId="urn:microsoft.com/office/officeart/2005/8/layout/bProcess4"/>
    <dgm:cxn modelId="{E9CB5BC7-70DF-4DAB-9775-12F253345370}" type="presParOf" srcId="{7C298343-D01E-49F8-8F5F-9460B1737112}" destId="{D7F1032B-E55E-4AD3-85FC-E813EB865893}" srcOrd="4" destOrd="0" presId="urn:microsoft.com/office/officeart/2005/8/layout/bProcess4"/>
    <dgm:cxn modelId="{59B39206-5FC8-4551-A808-BEDF8DC547F5}" type="presParOf" srcId="{D7F1032B-E55E-4AD3-85FC-E813EB865893}" destId="{AFFC1079-EBD3-4FFC-B6BA-DAF545719784}" srcOrd="0" destOrd="0" presId="urn:microsoft.com/office/officeart/2005/8/layout/bProcess4"/>
    <dgm:cxn modelId="{B729F54D-3BE3-4A15-82E8-61A4C8001B3D}" type="presParOf" srcId="{D7F1032B-E55E-4AD3-85FC-E813EB865893}" destId="{12DEF39F-397A-45E1-B5EE-9E38985EF33D}" srcOrd="1" destOrd="0" presId="urn:microsoft.com/office/officeart/2005/8/layout/bProcess4"/>
    <dgm:cxn modelId="{2F1D4A2D-C65F-403F-B8A6-0C51E5910DDB}" type="presParOf" srcId="{7C298343-D01E-49F8-8F5F-9460B1737112}" destId="{BD18D338-E762-4505-A5FD-1500CF58F7C8}" srcOrd="5" destOrd="0" presId="urn:microsoft.com/office/officeart/2005/8/layout/bProcess4"/>
    <dgm:cxn modelId="{E74DBBB2-6C68-4558-85DC-6F97830D4215}" type="presParOf" srcId="{7C298343-D01E-49F8-8F5F-9460B1737112}" destId="{547B0547-4026-484C-A9EF-BB70B6279E44}" srcOrd="6" destOrd="0" presId="urn:microsoft.com/office/officeart/2005/8/layout/bProcess4"/>
    <dgm:cxn modelId="{5CAD6A0E-F775-40B1-8E87-C57F1B3175D6}" type="presParOf" srcId="{547B0547-4026-484C-A9EF-BB70B6279E44}" destId="{83C4779D-8A4F-46E1-AB0A-6025CC4BC265}" srcOrd="0" destOrd="0" presId="urn:microsoft.com/office/officeart/2005/8/layout/bProcess4"/>
    <dgm:cxn modelId="{C6899DB3-E1DB-4023-8B38-A1F5196AE07B}" type="presParOf" srcId="{547B0547-4026-484C-A9EF-BB70B6279E44}" destId="{C708BF00-452A-43A0-BA28-0E319F1E3F20}" srcOrd="1" destOrd="0" presId="urn:microsoft.com/office/officeart/2005/8/layout/bProcess4"/>
    <dgm:cxn modelId="{0FBEBA98-DA22-4C9C-89B2-DAAEF5CA7CC7}" type="presParOf" srcId="{7C298343-D01E-49F8-8F5F-9460B1737112}" destId="{3C6541FC-D09D-4EDC-9E09-D8D8E16ECED0}" srcOrd="7" destOrd="0" presId="urn:microsoft.com/office/officeart/2005/8/layout/bProcess4"/>
    <dgm:cxn modelId="{0E75716E-742D-4FD5-B92D-DC9B129F997E}" type="presParOf" srcId="{7C298343-D01E-49F8-8F5F-9460B1737112}" destId="{6DC2F421-E008-4071-B8DF-DDD2F7B6FA46}" srcOrd="8" destOrd="0" presId="urn:microsoft.com/office/officeart/2005/8/layout/bProcess4"/>
    <dgm:cxn modelId="{B24768D1-D60B-41FE-ACA4-19E66CD2C336}" type="presParOf" srcId="{6DC2F421-E008-4071-B8DF-DDD2F7B6FA46}" destId="{7D2450C4-55CD-4464-9F16-CFD55AD7F212}" srcOrd="0" destOrd="0" presId="urn:microsoft.com/office/officeart/2005/8/layout/bProcess4"/>
    <dgm:cxn modelId="{6CF60BAD-8AFF-46C3-BFE1-BE0523BE4A7D}" type="presParOf" srcId="{6DC2F421-E008-4071-B8DF-DDD2F7B6FA46}" destId="{A17CC42A-09DE-4BA0-8A9E-9E5DAF78E2AE}" srcOrd="1" destOrd="0" presId="urn:microsoft.com/office/officeart/2005/8/layout/bProcess4"/>
    <dgm:cxn modelId="{2B9CC54F-1597-4F01-B53B-99912E980A11}" type="presParOf" srcId="{7C298343-D01E-49F8-8F5F-9460B1737112}" destId="{41FA2230-51A3-4FF7-A3FC-616F3C519B5E}" srcOrd="9" destOrd="0" presId="urn:microsoft.com/office/officeart/2005/8/layout/bProcess4"/>
    <dgm:cxn modelId="{B92C9D25-6E66-4C8E-9FCA-E9F68BB0D5E1}" type="presParOf" srcId="{7C298343-D01E-49F8-8F5F-9460B1737112}" destId="{66B89A66-7082-4BDC-96C3-E9BB986708DA}" srcOrd="10" destOrd="0" presId="urn:microsoft.com/office/officeart/2005/8/layout/bProcess4"/>
    <dgm:cxn modelId="{7194BBDF-87B6-4CC2-AFA5-3CE81EAFE9F7}" type="presParOf" srcId="{66B89A66-7082-4BDC-96C3-E9BB986708DA}" destId="{8BE71116-AE60-48D4-A2BD-1110ECBB6492}" srcOrd="0" destOrd="0" presId="urn:microsoft.com/office/officeart/2005/8/layout/bProcess4"/>
    <dgm:cxn modelId="{42695C95-9C3C-4C9D-AFB2-62FF06988A16}" type="presParOf" srcId="{66B89A66-7082-4BDC-96C3-E9BB986708DA}" destId="{F8B35FD9-37D4-48A5-BF75-B58E5EC5EFD2}" srcOrd="1" destOrd="0" presId="urn:microsoft.com/office/officeart/2005/8/layout/bProcess4"/>
    <dgm:cxn modelId="{E54E72DE-C039-4B96-9E6C-BDBA5CCC61E5}" type="presParOf" srcId="{7C298343-D01E-49F8-8F5F-9460B1737112}" destId="{46BEBFA9-CBA4-4D95-8968-63D9A10DD187}" srcOrd="11" destOrd="0" presId="urn:microsoft.com/office/officeart/2005/8/layout/bProcess4"/>
    <dgm:cxn modelId="{4DFCA822-73E3-4D79-9686-7696EFCCC115}" type="presParOf" srcId="{7C298343-D01E-49F8-8F5F-9460B1737112}" destId="{148FDAAA-7003-439F-AE8B-4CCBBC59A8DB}" srcOrd="12" destOrd="0" presId="urn:microsoft.com/office/officeart/2005/8/layout/bProcess4"/>
    <dgm:cxn modelId="{130244BE-B743-4D63-A4AF-0502B924AA34}" type="presParOf" srcId="{148FDAAA-7003-439F-AE8B-4CCBBC59A8DB}" destId="{C2DB31DE-2FAB-4DAE-9AB6-7ECF471E2926}" srcOrd="0" destOrd="0" presId="urn:microsoft.com/office/officeart/2005/8/layout/bProcess4"/>
    <dgm:cxn modelId="{FF5E09B8-65CE-49B8-ACC5-4C6A26C34C81}" type="presParOf" srcId="{148FDAAA-7003-439F-AE8B-4CCBBC59A8DB}" destId="{7309A496-4FEC-45B8-BB4E-C8FAFEA85BC5}" srcOrd="1" destOrd="0" presId="urn:microsoft.com/office/officeart/2005/8/layout/bProcess4"/>
    <dgm:cxn modelId="{E2FCA3B4-4B2B-4DAC-A130-021D20B06357}" type="presParOf" srcId="{7C298343-D01E-49F8-8F5F-9460B1737112}" destId="{5162EC64-1629-4790-8458-132B4933E765}" srcOrd="13" destOrd="0" presId="urn:microsoft.com/office/officeart/2005/8/layout/bProcess4"/>
    <dgm:cxn modelId="{62E63614-55F2-49E4-BCD6-3F1383416AF3}" type="presParOf" srcId="{7C298343-D01E-49F8-8F5F-9460B1737112}" destId="{08D5E0AE-EB9D-40A4-B26C-08A992B80024}" srcOrd="14" destOrd="0" presId="urn:microsoft.com/office/officeart/2005/8/layout/bProcess4"/>
    <dgm:cxn modelId="{4DC08DAD-3FD9-41E3-9D1A-17B449AB8A82}" type="presParOf" srcId="{08D5E0AE-EB9D-40A4-B26C-08A992B80024}" destId="{CA60DCF3-F03C-4F4B-9D41-8DA240632311}" srcOrd="0" destOrd="0" presId="urn:microsoft.com/office/officeart/2005/8/layout/bProcess4"/>
    <dgm:cxn modelId="{11D12A58-E6C9-43D1-90A5-811BFB73058E}" type="presParOf" srcId="{08D5E0AE-EB9D-40A4-B26C-08A992B80024}" destId="{B5A1F827-6473-4113-BD46-F295F89A9570}"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A52ED2-CDD5-49B3-B4A7-55E26CF2916D}">
      <dsp:nvSpPr>
        <dsp:cNvPr id="0" name=""/>
        <dsp:cNvSpPr/>
      </dsp:nvSpPr>
      <dsp:spPr>
        <a:xfrm rot="5400000">
          <a:off x="143927" y="1371281"/>
          <a:ext cx="2148029" cy="258782"/>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4C11A49D-67C0-4EBF-9CC4-861A045590CE}">
      <dsp:nvSpPr>
        <dsp:cNvPr id="0" name=""/>
        <dsp:cNvSpPr/>
      </dsp:nvSpPr>
      <dsp:spPr>
        <a:xfrm>
          <a:off x="638625" y="1241"/>
          <a:ext cx="2875359" cy="1725215"/>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a:solidFill>
                <a:schemeClr val="tx1"/>
              </a:solidFill>
            </a:rPr>
            <a:t>Select the radiance data in the appropriate range</a:t>
          </a:r>
        </a:p>
        <a:p>
          <a:pPr lvl="0" algn="ctr" defTabSz="622300">
            <a:lnSpc>
              <a:spcPct val="90000"/>
            </a:lnSpc>
            <a:spcBef>
              <a:spcPct val="0"/>
            </a:spcBef>
            <a:spcAft>
              <a:spcPct val="35000"/>
            </a:spcAft>
          </a:pPr>
          <a:r>
            <a:rPr lang="en-US" sz="1400" kern="1200" dirty="0"/>
            <a:t>-Obtain the start times</a:t>
          </a:r>
        </a:p>
      </dsp:txBody>
      <dsp:txXfrm>
        <a:off x="689155" y="51771"/>
        <a:ext cx="2774299" cy="1624155"/>
      </dsp:txXfrm>
    </dsp:sp>
    <dsp:sp modelId="{1AB4990B-3886-4E16-9873-5EA998FD3D75}">
      <dsp:nvSpPr>
        <dsp:cNvPr id="0" name=""/>
        <dsp:cNvSpPr/>
      </dsp:nvSpPr>
      <dsp:spPr>
        <a:xfrm rot="5400000">
          <a:off x="143927" y="3527801"/>
          <a:ext cx="2148029" cy="258782"/>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27AFF988-6B92-4919-865F-DBA3FC128BA3}">
      <dsp:nvSpPr>
        <dsp:cNvPr id="0" name=""/>
        <dsp:cNvSpPr/>
      </dsp:nvSpPr>
      <dsp:spPr>
        <a:xfrm>
          <a:off x="638625" y="2157760"/>
          <a:ext cx="2875359" cy="1725215"/>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a:solidFill>
                <a:schemeClr val="tx1"/>
              </a:solidFill>
            </a:rPr>
            <a:t>Compute the maximum, minimum and average radiance as a function of wavelength and divide by the average spectrum</a:t>
          </a:r>
        </a:p>
        <a:p>
          <a:pPr lvl="0" algn="ctr" defTabSz="622300">
            <a:lnSpc>
              <a:spcPct val="90000"/>
            </a:lnSpc>
            <a:spcBef>
              <a:spcPct val="0"/>
            </a:spcBef>
            <a:spcAft>
              <a:spcPct val="35000"/>
            </a:spcAft>
          </a:pPr>
          <a:r>
            <a:rPr lang="en-US" sz="1400" kern="1200" dirty="0"/>
            <a:t>-Plots the relative change from 1 pixel shift in the average spectrum</a:t>
          </a:r>
        </a:p>
      </dsp:txBody>
      <dsp:txXfrm>
        <a:off x="689155" y="2208290"/>
        <a:ext cx="2774299" cy="1624155"/>
      </dsp:txXfrm>
    </dsp:sp>
    <dsp:sp modelId="{53723EA4-7396-4109-99CE-9AD503CC50BA}">
      <dsp:nvSpPr>
        <dsp:cNvPr id="0" name=""/>
        <dsp:cNvSpPr/>
      </dsp:nvSpPr>
      <dsp:spPr>
        <a:xfrm>
          <a:off x="1222187" y="4606061"/>
          <a:ext cx="3815737" cy="258782"/>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0A2AAC53-5D20-44D7-B01B-D855B7578726}">
      <dsp:nvSpPr>
        <dsp:cNvPr id="0" name=""/>
        <dsp:cNvSpPr/>
      </dsp:nvSpPr>
      <dsp:spPr>
        <a:xfrm>
          <a:off x="638625" y="4314280"/>
          <a:ext cx="2875359" cy="1725215"/>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a:solidFill>
                <a:schemeClr val="tx1"/>
              </a:solidFill>
            </a:rPr>
            <a:t>Divide each normalized spectrum by its average, find the covariance matrix</a:t>
          </a:r>
        </a:p>
        <a:p>
          <a:pPr lvl="0" algn="ctr" defTabSz="622300">
            <a:lnSpc>
              <a:spcPct val="90000"/>
            </a:lnSpc>
            <a:spcBef>
              <a:spcPct val="0"/>
            </a:spcBef>
            <a:spcAft>
              <a:spcPct val="35000"/>
            </a:spcAft>
          </a:pPr>
          <a:r>
            <a:rPr lang="en-US" sz="1400" kern="1200" dirty="0"/>
            <a:t>-Plots the covariance matrix</a:t>
          </a:r>
        </a:p>
      </dsp:txBody>
      <dsp:txXfrm>
        <a:off x="689155" y="4364810"/>
        <a:ext cx="2774299" cy="1624155"/>
      </dsp:txXfrm>
    </dsp:sp>
    <dsp:sp modelId="{5A3FB7FD-879D-4DC9-9A72-7DBF3FF8928F}">
      <dsp:nvSpPr>
        <dsp:cNvPr id="0" name=""/>
        <dsp:cNvSpPr/>
      </dsp:nvSpPr>
      <dsp:spPr>
        <a:xfrm rot="16200000">
          <a:off x="3968155" y="3527801"/>
          <a:ext cx="2148029" cy="258782"/>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48A7F6AD-3E2A-49F5-9EB0-7F9CE81B0113}">
      <dsp:nvSpPr>
        <dsp:cNvPr id="0" name=""/>
        <dsp:cNvSpPr/>
      </dsp:nvSpPr>
      <dsp:spPr>
        <a:xfrm>
          <a:off x="4462853" y="4314280"/>
          <a:ext cx="2875359" cy="1725215"/>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a:solidFill>
                <a:schemeClr val="tx1"/>
              </a:solidFill>
            </a:rPr>
            <a:t>Find the eigenvectors and eigenvalues</a:t>
          </a:r>
        </a:p>
        <a:p>
          <a:pPr lvl="0" algn="ctr" defTabSz="622300">
            <a:lnSpc>
              <a:spcPct val="90000"/>
            </a:lnSpc>
            <a:spcBef>
              <a:spcPct val="0"/>
            </a:spcBef>
            <a:spcAft>
              <a:spcPct val="35000"/>
            </a:spcAft>
          </a:pPr>
          <a:r>
            <a:rPr lang="en-US" sz="1400" kern="1200" dirty="0"/>
            <a:t>-Plots the ordered eigenvalues and eigenvectors</a:t>
          </a:r>
        </a:p>
      </dsp:txBody>
      <dsp:txXfrm>
        <a:off x="4513383" y="4364810"/>
        <a:ext cx="2774299" cy="1624155"/>
      </dsp:txXfrm>
    </dsp:sp>
    <dsp:sp modelId="{3271346E-3976-4A78-B366-D8268E00247F}">
      <dsp:nvSpPr>
        <dsp:cNvPr id="0" name=""/>
        <dsp:cNvSpPr/>
      </dsp:nvSpPr>
      <dsp:spPr>
        <a:xfrm rot="16200000">
          <a:off x="3968155" y="1371281"/>
          <a:ext cx="2148029" cy="258782"/>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9EC06B39-E750-46DE-84F4-6D77E5A92015}">
      <dsp:nvSpPr>
        <dsp:cNvPr id="0" name=""/>
        <dsp:cNvSpPr/>
      </dsp:nvSpPr>
      <dsp:spPr>
        <a:xfrm>
          <a:off x="4462853" y="2157760"/>
          <a:ext cx="2875359" cy="1725215"/>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a:solidFill>
                <a:schemeClr val="tx1"/>
              </a:solidFill>
            </a:rPr>
            <a:t>Create the EOF Patterns and the corresponding coefficients  </a:t>
          </a:r>
        </a:p>
        <a:p>
          <a:pPr lvl="0" algn="ctr" defTabSz="622300">
            <a:lnSpc>
              <a:spcPct val="90000"/>
            </a:lnSpc>
            <a:spcBef>
              <a:spcPct val="0"/>
            </a:spcBef>
            <a:spcAft>
              <a:spcPct val="35000"/>
            </a:spcAft>
          </a:pPr>
          <a:r>
            <a:rPr lang="en-US" sz="1400" kern="1200" dirty="0"/>
            <a:t>Plots the coefficients for the produced EOF patterns and shows larger outliers affecting the patterns</a:t>
          </a:r>
        </a:p>
      </dsp:txBody>
      <dsp:txXfrm>
        <a:off x="4513383" y="2208290"/>
        <a:ext cx="2774299" cy="1624155"/>
      </dsp:txXfrm>
    </dsp:sp>
    <dsp:sp modelId="{DE390499-1DA3-4CCA-8FE5-30CBCA8E258C}">
      <dsp:nvSpPr>
        <dsp:cNvPr id="0" name=""/>
        <dsp:cNvSpPr/>
      </dsp:nvSpPr>
      <dsp:spPr>
        <a:xfrm>
          <a:off x="5046415" y="293022"/>
          <a:ext cx="4010627" cy="258782"/>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91B0FCE1-C351-4261-B385-B462D5446B6A}">
      <dsp:nvSpPr>
        <dsp:cNvPr id="0" name=""/>
        <dsp:cNvSpPr/>
      </dsp:nvSpPr>
      <dsp:spPr>
        <a:xfrm>
          <a:off x="4462853" y="1241"/>
          <a:ext cx="2875359" cy="1725215"/>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a:solidFill>
                <a:schemeClr val="tx1"/>
              </a:solidFill>
            </a:rPr>
            <a:t>Build the EOF representation, </a:t>
          </a:r>
          <a:r>
            <a:rPr lang="en-US" sz="1400" b="1" kern="1200" dirty="0" smtClean="0">
              <a:solidFill>
                <a:schemeClr val="tx1"/>
              </a:solidFill>
            </a:rPr>
            <a:t>restore </a:t>
          </a:r>
          <a:r>
            <a:rPr lang="en-US" sz="1400" b="1" kern="1200" dirty="0">
              <a:solidFill>
                <a:schemeClr val="tx1"/>
              </a:solidFill>
            </a:rPr>
            <a:t>the polynomial fit, and find the </a:t>
          </a:r>
          <a:r>
            <a:rPr lang="en-US" sz="1400" b="1" kern="1200" dirty="0" smtClean="0">
              <a:solidFill>
                <a:schemeClr val="tx1"/>
              </a:solidFill>
            </a:rPr>
            <a:t>proportional </a:t>
          </a:r>
          <a:r>
            <a:rPr lang="en-US" sz="1400" b="1" kern="1200" dirty="0">
              <a:solidFill>
                <a:schemeClr val="tx1"/>
              </a:solidFill>
            </a:rPr>
            <a:t>EOF fit residuals</a:t>
          </a:r>
        </a:p>
      </dsp:txBody>
      <dsp:txXfrm>
        <a:off x="4513383" y="51771"/>
        <a:ext cx="2774299" cy="1624155"/>
      </dsp:txXfrm>
    </dsp:sp>
    <dsp:sp modelId="{020FFEB9-19C6-47A4-866D-5C6B11F0EAAA}">
      <dsp:nvSpPr>
        <dsp:cNvPr id="0" name=""/>
        <dsp:cNvSpPr/>
      </dsp:nvSpPr>
      <dsp:spPr>
        <a:xfrm rot="5400000">
          <a:off x="7987850" y="1371281"/>
          <a:ext cx="2148029" cy="258782"/>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415871EB-4ABC-49D0-927B-688F902B6140}">
      <dsp:nvSpPr>
        <dsp:cNvPr id="0" name=""/>
        <dsp:cNvSpPr/>
      </dsp:nvSpPr>
      <dsp:spPr>
        <a:xfrm>
          <a:off x="8287081" y="1241"/>
          <a:ext cx="3266293" cy="1725215"/>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a:solidFill>
                <a:schemeClr val="tx1"/>
              </a:solidFill>
            </a:rPr>
            <a:t>Plot the RMS </a:t>
          </a:r>
          <a:r>
            <a:rPr lang="en-US" sz="1400" b="1" kern="1200" dirty="0" smtClean="0">
              <a:solidFill>
                <a:schemeClr val="tx1"/>
              </a:solidFill>
            </a:rPr>
            <a:t>residuals from </a:t>
          </a:r>
          <a:r>
            <a:rPr lang="en-US" sz="1400" b="1" kern="1200" dirty="0">
              <a:solidFill>
                <a:schemeClr val="tx1"/>
              </a:solidFill>
            </a:rPr>
            <a:t>the fit with </a:t>
          </a:r>
          <a:r>
            <a:rPr lang="en-US" sz="1400" b="1" kern="1200" dirty="0" smtClean="0">
              <a:solidFill>
                <a:schemeClr val="tx1"/>
              </a:solidFill>
            </a:rPr>
            <a:t>neof eigenvectors</a:t>
          </a:r>
          <a:endParaRPr lang="en-US" sz="1400" b="1" kern="1200" dirty="0">
            <a:solidFill>
              <a:schemeClr val="tx1"/>
            </a:solidFill>
          </a:endParaRPr>
        </a:p>
        <a:p>
          <a:pPr lvl="0" algn="ctr" defTabSz="622300">
            <a:lnSpc>
              <a:spcPct val="90000"/>
            </a:lnSpc>
            <a:spcBef>
              <a:spcPct val="0"/>
            </a:spcBef>
            <a:spcAft>
              <a:spcPct val="35000"/>
            </a:spcAft>
          </a:pPr>
          <a:r>
            <a:rPr lang="en-US" sz="1400" kern="1200" dirty="0"/>
            <a:t>-Produces a figure showing the RMSR (root, mean, square </a:t>
          </a:r>
          <a:r>
            <a:rPr lang="en-US" sz="1400" kern="1200" dirty="0" smtClean="0"/>
            <a:t>residual) </a:t>
          </a:r>
          <a:r>
            <a:rPr lang="en-US" sz="1400" kern="1200" dirty="0"/>
            <a:t>of </a:t>
          </a:r>
          <a:r>
            <a:rPr lang="en-US" sz="1400" kern="1200" dirty="0" smtClean="0"/>
            <a:t>the data with the model using the selected </a:t>
          </a:r>
          <a:r>
            <a:rPr lang="en-US" sz="1400" kern="1200" dirty="0"/>
            <a:t>number of EOFs</a:t>
          </a:r>
        </a:p>
      </dsp:txBody>
      <dsp:txXfrm>
        <a:off x="8337611" y="51771"/>
        <a:ext cx="3165233" cy="1624155"/>
      </dsp:txXfrm>
    </dsp:sp>
    <dsp:sp modelId="{74266769-AC75-4373-B74C-B9047A26ED52}">
      <dsp:nvSpPr>
        <dsp:cNvPr id="0" name=""/>
        <dsp:cNvSpPr/>
      </dsp:nvSpPr>
      <dsp:spPr>
        <a:xfrm>
          <a:off x="8330628" y="2157760"/>
          <a:ext cx="3179198" cy="1725215"/>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a:solidFill>
                <a:schemeClr val="tx1"/>
              </a:solidFill>
            </a:rPr>
            <a:t>Execute the </a:t>
          </a:r>
          <a:r>
            <a:rPr lang="en-US" sz="1400" b="1" kern="1200" dirty="0" smtClean="0">
              <a:solidFill>
                <a:schemeClr val="tx1"/>
              </a:solidFill>
            </a:rPr>
            <a:t>direct </a:t>
          </a:r>
          <a:r>
            <a:rPr lang="en-US" sz="1400" b="1" kern="1200" dirty="0">
              <a:solidFill>
                <a:schemeClr val="tx1"/>
              </a:solidFill>
            </a:rPr>
            <a:t>fit of </a:t>
          </a:r>
          <a:r>
            <a:rPr lang="en-US" sz="1400" b="1" kern="1200" dirty="0" smtClean="0">
              <a:solidFill>
                <a:schemeClr val="tx1"/>
              </a:solidFill>
            </a:rPr>
            <a:t>model (constructed </a:t>
          </a:r>
          <a:r>
            <a:rPr lang="en-US" sz="1400" b="1" kern="1200" dirty="0">
              <a:solidFill>
                <a:schemeClr val="tx1"/>
              </a:solidFill>
            </a:rPr>
            <a:t>variable) with a 1/avb (average) and wavelength </a:t>
          </a:r>
          <a:r>
            <a:rPr lang="en-US" sz="1400" b="1" kern="1200" dirty="0" smtClean="0">
              <a:solidFill>
                <a:schemeClr val="tx1"/>
              </a:solidFill>
            </a:rPr>
            <a:t>shift patterns</a:t>
          </a:r>
          <a:endParaRPr lang="en-US" sz="1400" b="1" kern="1200" dirty="0">
            <a:solidFill>
              <a:schemeClr val="tx1"/>
            </a:solidFill>
          </a:endParaRPr>
        </a:p>
        <a:p>
          <a:pPr lvl="0" algn="ctr" defTabSz="622300">
            <a:lnSpc>
              <a:spcPct val="90000"/>
            </a:lnSpc>
            <a:spcBef>
              <a:spcPct val="0"/>
            </a:spcBef>
            <a:spcAft>
              <a:spcPct val="35000"/>
            </a:spcAft>
          </a:pPr>
          <a:r>
            <a:rPr lang="en-US" sz="1400" kern="1200" dirty="0"/>
            <a:t>-Plots the Ring Effect (direct fit on 1/avg) and the direct fit of the wavelength shift</a:t>
          </a:r>
        </a:p>
      </dsp:txBody>
      <dsp:txXfrm>
        <a:off x="8381158" y="2208290"/>
        <a:ext cx="3078138" cy="16241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D819A2-F34B-4062-9BA6-0946D42E92AB}">
      <dsp:nvSpPr>
        <dsp:cNvPr id="0" name=""/>
        <dsp:cNvSpPr/>
      </dsp:nvSpPr>
      <dsp:spPr>
        <a:xfrm rot="5400000">
          <a:off x="518171" y="1328833"/>
          <a:ext cx="2081320" cy="250745"/>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B8471796-20B3-48E5-9849-CE48A602B688}">
      <dsp:nvSpPr>
        <dsp:cNvPr id="0" name=""/>
        <dsp:cNvSpPr/>
      </dsp:nvSpPr>
      <dsp:spPr>
        <a:xfrm>
          <a:off x="997505" y="1340"/>
          <a:ext cx="2786062" cy="1671637"/>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a:solidFill>
                <a:schemeClr val="tx1"/>
              </a:solidFill>
            </a:rPr>
            <a:t>Replace the </a:t>
          </a:r>
          <a:r>
            <a:rPr lang="en-US" sz="1400" b="1" kern="1200" dirty="0" smtClean="0">
              <a:solidFill>
                <a:schemeClr val="tx1"/>
              </a:solidFill>
            </a:rPr>
            <a:t>“bad“ values in a spectrum with model </a:t>
          </a:r>
          <a:r>
            <a:rPr lang="en-US" sz="1400" b="1" kern="1200" dirty="0">
              <a:solidFill>
                <a:schemeClr val="tx1"/>
              </a:solidFill>
            </a:rPr>
            <a:t>values </a:t>
          </a:r>
          <a:r>
            <a:rPr lang="en-US" sz="1400" b="1" kern="1200" dirty="0" smtClean="0">
              <a:solidFill>
                <a:schemeClr val="tx1"/>
              </a:solidFill>
            </a:rPr>
            <a:t>by using a threshold on the size of the absolute value of residual</a:t>
          </a:r>
          <a:endParaRPr lang="en-US" sz="1400" b="1" kern="1200" dirty="0">
            <a:solidFill>
              <a:schemeClr val="tx1"/>
            </a:solidFill>
          </a:endParaRPr>
        </a:p>
        <a:p>
          <a:pPr lvl="0" algn="ctr" defTabSz="622300">
            <a:lnSpc>
              <a:spcPct val="90000"/>
            </a:lnSpc>
            <a:spcBef>
              <a:spcPct val="0"/>
            </a:spcBef>
            <a:spcAft>
              <a:spcPct val="35000"/>
            </a:spcAft>
          </a:pPr>
          <a:r>
            <a:rPr lang="en-US" sz="1400" kern="1200" dirty="0"/>
            <a:t>All other values will remain </a:t>
          </a:r>
          <a:r>
            <a:rPr lang="en-US" sz="1400" kern="1200" dirty="0" smtClean="0"/>
            <a:t>unchanged </a:t>
          </a:r>
          <a:r>
            <a:rPr lang="en-US" sz="1400" kern="1200" dirty="0"/>
            <a:t>when this replacement takes place  </a:t>
          </a:r>
        </a:p>
      </dsp:txBody>
      <dsp:txXfrm>
        <a:off x="1046466" y="50301"/>
        <a:ext cx="2688140" cy="1573715"/>
      </dsp:txXfrm>
    </dsp:sp>
    <dsp:sp modelId="{C10B6537-6264-4A31-9B6F-6BB43CF6C2B9}">
      <dsp:nvSpPr>
        <dsp:cNvPr id="0" name=""/>
        <dsp:cNvSpPr/>
      </dsp:nvSpPr>
      <dsp:spPr>
        <a:xfrm rot="5400000">
          <a:off x="518171" y="3418380"/>
          <a:ext cx="2081320" cy="250745"/>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6C925B79-7064-4771-B936-44773D808103}">
      <dsp:nvSpPr>
        <dsp:cNvPr id="0" name=""/>
        <dsp:cNvSpPr/>
      </dsp:nvSpPr>
      <dsp:spPr>
        <a:xfrm>
          <a:off x="997505" y="2090887"/>
          <a:ext cx="2786062" cy="1671637"/>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a:solidFill>
                <a:schemeClr val="tx1"/>
              </a:solidFill>
            </a:rPr>
            <a:t>Compute the maximum, minimum and average radiance as a function of wavelength and divide by the average spectrum</a:t>
          </a:r>
        </a:p>
      </dsp:txBody>
      <dsp:txXfrm>
        <a:off x="1046466" y="2139848"/>
        <a:ext cx="2688140" cy="1573715"/>
      </dsp:txXfrm>
    </dsp:sp>
    <dsp:sp modelId="{BD18D338-E762-4505-A5FD-1500CF58F7C8}">
      <dsp:nvSpPr>
        <dsp:cNvPr id="0" name=""/>
        <dsp:cNvSpPr/>
      </dsp:nvSpPr>
      <dsp:spPr>
        <a:xfrm>
          <a:off x="1562944" y="4463153"/>
          <a:ext cx="3697236" cy="250745"/>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12DEF39F-397A-45E1-B5EE-9E38985EF33D}">
      <dsp:nvSpPr>
        <dsp:cNvPr id="0" name=""/>
        <dsp:cNvSpPr/>
      </dsp:nvSpPr>
      <dsp:spPr>
        <a:xfrm>
          <a:off x="997505" y="4180434"/>
          <a:ext cx="2786062" cy="1671637"/>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a:solidFill>
                <a:schemeClr val="tx1"/>
              </a:solidFill>
            </a:rPr>
            <a:t>Divide each normalized spectrum by its average, find the covariance matrix</a:t>
          </a:r>
        </a:p>
      </dsp:txBody>
      <dsp:txXfrm>
        <a:off x="1046466" y="4229395"/>
        <a:ext cx="2688140" cy="1573715"/>
      </dsp:txXfrm>
    </dsp:sp>
    <dsp:sp modelId="{3C6541FC-D09D-4EDC-9E09-D8D8E16ECED0}">
      <dsp:nvSpPr>
        <dsp:cNvPr id="0" name=""/>
        <dsp:cNvSpPr/>
      </dsp:nvSpPr>
      <dsp:spPr>
        <a:xfrm rot="16200000">
          <a:off x="4222965" y="3417711"/>
          <a:ext cx="2082657" cy="250745"/>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C708BF00-452A-43A0-BA28-0E319F1E3F20}">
      <dsp:nvSpPr>
        <dsp:cNvPr id="0" name=""/>
        <dsp:cNvSpPr/>
      </dsp:nvSpPr>
      <dsp:spPr>
        <a:xfrm>
          <a:off x="4702968" y="4180434"/>
          <a:ext cx="2786062" cy="1671637"/>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a:solidFill>
                <a:schemeClr val="tx1"/>
              </a:solidFill>
            </a:rPr>
            <a:t>Find the new eigenvectors and eigenvalues</a:t>
          </a:r>
        </a:p>
      </dsp:txBody>
      <dsp:txXfrm>
        <a:off x="4751929" y="4229395"/>
        <a:ext cx="2688140" cy="1573715"/>
      </dsp:txXfrm>
    </dsp:sp>
    <dsp:sp modelId="{41FA2230-51A3-4FF7-A3FC-616F3C519B5E}">
      <dsp:nvSpPr>
        <dsp:cNvPr id="0" name=""/>
        <dsp:cNvSpPr/>
      </dsp:nvSpPr>
      <dsp:spPr>
        <a:xfrm rot="16200000">
          <a:off x="4224302" y="1328164"/>
          <a:ext cx="2079982" cy="250745"/>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A17CC42A-09DE-4BA0-8A9E-9E5DAF78E2AE}">
      <dsp:nvSpPr>
        <dsp:cNvPr id="0" name=""/>
        <dsp:cNvSpPr/>
      </dsp:nvSpPr>
      <dsp:spPr>
        <a:xfrm>
          <a:off x="4702968" y="2089550"/>
          <a:ext cx="2786062" cy="1671637"/>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a:solidFill>
                <a:schemeClr val="tx1"/>
              </a:solidFill>
            </a:rPr>
            <a:t>Create the new EOF Patterns and find the corresponding coefficients</a:t>
          </a:r>
        </a:p>
      </dsp:txBody>
      <dsp:txXfrm>
        <a:off x="4751929" y="2138511"/>
        <a:ext cx="2688140" cy="1573715"/>
      </dsp:txXfrm>
    </dsp:sp>
    <dsp:sp modelId="{46BEBFA9-CBA4-4D95-8968-63D9A10DD187}">
      <dsp:nvSpPr>
        <dsp:cNvPr id="0" name=""/>
        <dsp:cNvSpPr/>
      </dsp:nvSpPr>
      <dsp:spPr>
        <a:xfrm>
          <a:off x="5268407" y="284060"/>
          <a:ext cx="3697236" cy="250745"/>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F8B35FD9-37D4-48A5-BF75-B58E5EC5EFD2}">
      <dsp:nvSpPr>
        <dsp:cNvPr id="0" name=""/>
        <dsp:cNvSpPr/>
      </dsp:nvSpPr>
      <dsp:spPr>
        <a:xfrm>
          <a:off x="4702968" y="1340"/>
          <a:ext cx="2786062" cy="1671637"/>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a:solidFill>
                <a:schemeClr val="tx1"/>
              </a:solidFill>
            </a:rPr>
            <a:t>Build the EOF representation, insert the polynomial fit, and find the  proportional EOF fit residuals</a:t>
          </a:r>
          <a:endParaRPr lang="en-US" sz="1400" kern="1200" dirty="0"/>
        </a:p>
      </dsp:txBody>
      <dsp:txXfrm>
        <a:off x="4751929" y="50301"/>
        <a:ext cx="2688140" cy="1573715"/>
      </dsp:txXfrm>
    </dsp:sp>
    <dsp:sp modelId="{5162EC64-1629-4790-8458-132B4933E765}">
      <dsp:nvSpPr>
        <dsp:cNvPr id="0" name=""/>
        <dsp:cNvSpPr/>
      </dsp:nvSpPr>
      <dsp:spPr>
        <a:xfrm rot="5400000">
          <a:off x="7929096" y="1328833"/>
          <a:ext cx="2081320" cy="250745"/>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7309A496-4FEC-45B8-BB4E-C8FAFEA85BC5}">
      <dsp:nvSpPr>
        <dsp:cNvPr id="0" name=""/>
        <dsp:cNvSpPr/>
      </dsp:nvSpPr>
      <dsp:spPr>
        <a:xfrm>
          <a:off x="8408431" y="1340"/>
          <a:ext cx="2786062" cy="1671637"/>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a:solidFill>
                <a:schemeClr val="tx1"/>
              </a:solidFill>
            </a:rPr>
            <a:t>Plot the new </a:t>
          </a:r>
          <a:r>
            <a:rPr lang="en-US" sz="1400" b="1" kern="1200" dirty="0" smtClean="0">
              <a:solidFill>
                <a:schemeClr val="tx1"/>
              </a:solidFill>
            </a:rPr>
            <a:t>RMS residuals </a:t>
          </a:r>
          <a:r>
            <a:rPr lang="en-US" sz="1400" b="1" kern="1200" dirty="0">
              <a:solidFill>
                <a:schemeClr val="tx1"/>
              </a:solidFill>
            </a:rPr>
            <a:t>from the fit with the neof eigenvalues</a:t>
          </a:r>
        </a:p>
        <a:p>
          <a:pPr lvl="0" algn="ctr" defTabSz="622300">
            <a:lnSpc>
              <a:spcPct val="90000"/>
            </a:lnSpc>
            <a:spcBef>
              <a:spcPct val="0"/>
            </a:spcBef>
            <a:spcAft>
              <a:spcPct val="35000"/>
            </a:spcAft>
          </a:pPr>
          <a:r>
            <a:rPr lang="en-US" sz="1400" kern="1200" dirty="0"/>
            <a:t>-Produces a figure showing the RMSR (root, mean, square </a:t>
          </a:r>
          <a:r>
            <a:rPr lang="en-US" sz="1400" kern="1200" dirty="0" smtClean="0"/>
            <a:t>residual) with the model using the </a:t>
          </a:r>
          <a:r>
            <a:rPr lang="en-US" sz="1400" kern="1200" dirty="0"/>
            <a:t>selected number of EOFs</a:t>
          </a:r>
        </a:p>
      </dsp:txBody>
      <dsp:txXfrm>
        <a:off x="8457392" y="50301"/>
        <a:ext cx="2688140" cy="1573715"/>
      </dsp:txXfrm>
    </dsp:sp>
    <dsp:sp modelId="{B5A1F827-6473-4113-BD46-F295F89A9570}">
      <dsp:nvSpPr>
        <dsp:cNvPr id="0" name=""/>
        <dsp:cNvSpPr/>
      </dsp:nvSpPr>
      <dsp:spPr>
        <a:xfrm>
          <a:off x="8408431" y="2090887"/>
          <a:ext cx="2786062" cy="1671637"/>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a:solidFill>
                <a:schemeClr val="tx1"/>
              </a:solidFill>
            </a:rPr>
            <a:t>Execute the  direct fit of </a:t>
          </a:r>
          <a:r>
            <a:rPr lang="en-US" sz="1400" b="1" kern="1200" dirty="0" smtClean="0">
              <a:solidFill>
                <a:schemeClr val="tx1"/>
              </a:solidFill>
            </a:rPr>
            <a:t>the model </a:t>
          </a:r>
          <a:r>
            <a:rPr lang="en-US" sz="1400" b="1" kern="1200" dirty="0">
              <a:solidFill>
                <a:schemeClr val="tx1"/>
              </a:solidFill>
            </a:rPr>
            <a:t>(created variable) with a 1/avb (average) and wavelength shift</a:t>
          </a:r>
        </a:p>
        <a:p>
          <a:pPr lvl="0" algn="ctr" defTabSz="622300">
            <a:lnSpc>
              <a:spcPct val="90000"/>
            </a:lnSpc>
            <a:spcBef>
              <a:spcPct val="0"/>
            </a:spcBef>
            <a:spcAft>
              <a:spcPct val="35000"/>
            </a:spcAft>
          </a:pPr>
          <a:r>
            <a:rPr lang="en-US" sz="1400" kern="1200" dirty="0"/>
            <a:t>-Plots the Ring Effect (direct fit on 1/avg) and the direct fit of the wavelength shift</a:t>
          </a:r>
        </a:p>
      </dsp:txBody>
      <dsp:txXfrm>
        <a:off x="8457392" y="2139848"/>
        <a:ext cx="2688140" cy="1573715"/>
      </dsp:txXfrm>
    </dsp:sp>
  </dsp:spTree>
</dsp:drawing>
</file>

<file path=ppt/diagrams/layout1.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DCD3EE-61BD-4A59-ACDD-D749812E4A51}" type="datetimeFigureOut">
              <a:rPr lang="en-US" smtClean="0"/>
              <a:t>8/8/2018</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EDF6C1-671A-4031-A95C-7962F6DBF64D}" type="slidenum">
              <a:rPr lang="en-US" smtClean="0"/>
              <a:t>‹#›</a:t>
            </a:fld>
            <a:endParaRPr lang="en-US" dirty="0"/>
          </a:p>
        </p:txBody>
      </p:sp>
    </p:spTree>
    <p:extLst>
      <p:ext uri="{BB962C8B-B14F-4D97-AF65-F5344CB8AC3E}">
        <p14:creationId xmlns:p14="http://schemas.microsoft.com/office/powerpoint/2010/main" val="2439957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0F7C5-667E-4A4B-B335-507CB88AB9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B07B57C-C067-488B-93F5-679BA7FC4B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7D13428-160A-4B9D-8E74-D64B15BB3FB2}"/>
              </a:ext>
            </a:extLst>
          </p:cNvPr>
          <p:cNvSpPr>
            <a:spLocks noGrp="1"/>
          </p:cNvSpPr>
          <p:nvPr>
            <p:ph type="dt" sz="half" idx="10"/>
          </p:nvPr>
        </p:nvSpPr>
        <p:spPr/>
        <p:txBody>
          <a:bodyPr/>
          <a:lstStyle/>
          <a:p>
            <a:fld id="{C406B465-3B7F-42EA-9113-3AFF1094172D}" type="datetimeFigureOut">
              <a:rPr lang="en-US" smtClean="0"/>
              <a:t>8/8/2018</a:t>
            </a:fld>
            <a:endParaRPr lang="en-US" dirty="0"/>
          </a:p>
        </p:txBody>
      </p:sp>
      <p:sp>
        <p:nvSpPr>
          <p:cNvPr id="5" name="Footer Placeholder 4">
            <a:extLst>
              <a:ext uri="{FF2B5EF4-FFF2-40B4-BE49-F238E27FC236}">
                <a16:creationId xmlns:a16="http://schemas.microsoft.com/office/drawing/2014/main" id="{9E183AF9-8B48-4BEE-88EB-A72A79EC5D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DC63148-0E88-4E3F-B3F5-CDF7EDF67A6D}"/>
              </a:ext>
            </a:extLst>
          </p:cNvPr>
          <p:cNvSpPr>
            <a:spLocks noGrp="1"/>
          </p:cNvSpPr>
          <p:nvPr>
            <p:ph type="sldNum" sz="quarter" idx="12"/>
          </p:nvPr>
        </p:nvSpPr>
        <p:spPr/>
        <p:txBody>
          <a:bodyPr/>
          <a:lstStyle/>
          <a:p>
            <a:fld id="{CA267081-C938-4292-B539-9ACB429B9DBC}" type="slidenum">
              <a:rPr lang="en-US" smtClean="0"/>
              <a:t>‹#›</a:t>
            </a:fld>
            <a:endParaRPr lang="en-US" dirty="0"/>
          </a:p>
        </p:txBody>
      </p:sp>
    </p:spTree>
    <p:extLst>
      <p:ext uri="{BB962C8B-B14F-4D97-AF65-F5344CB8AC3E}">
        <p14:creationId xmlns:p14="http://schemas.microsoft.com/office/powerpoint/2010/main" val="27501370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8B237-5332-4995-BA60-D5F5B02B469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D087FE-0795-46A1-A360-44A3777C798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F4B5C-B9DC-4E91-A9CE-A7F295C32C1B}"/>
              </a:ext>
            </a:extLst>
          </p:cNvPr>
          <p:cNvSpPr>
            <a:spLocks noGrp="1"/>
          </p:cNvSpPr>
          <p:nvPr>
            <p:ph type="dt" sz="half" idx="10"/>
          </p:nvPr>
        </p:nvSpPr>
        <p:spPr/>
        <p:txBody>
          <a:bodyPr/>
          <a:lstStyle/>
          <a:p>
            <a:fld id="{C406B465-3B7F-42EA-9113-3AFF1094172D}" type="datetimeFigureOut">
              <a:rPr lang="en-US" smtClean="0"/>
              <a:t>8/8/2018</a:t>
            </a:fld>
            <a:endParaRPr lang="en-US" dirty="0"/>
          </a:p>
        </p:txBody>
      </p:sp>
      <p:sp>
        <p:nvSpPr>
          <p:cNvPr id="5" name="Footer Placeholder 4">
            <a:extLst>
              <a:ext uri="{FF2B5EF4-FFF2-40B4-BE49-F238E27FC236}">
                <a16:creationId xmlns:a16="http://schemas.microsoft.com/office/drawing/2014/main" id="{C8DABBDE-1F0A-4A7E-B25F-53B2C986FA7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714BF9E-B2E1-44B8-9F79-F11DEAC1480C}"/>
              </a:ext>
            </a:extLst>
          </p:cNvPr>
          <p:cNvSpPr>
            <a:spLocks noGrp="1"/>
          </p:cNvSpPr>
          <p:nvPr>
            <p:ph type="sldNum" sz="quarter" idx="12"/>
          </p:nvPr>
        </p:nvSpPr>
        <p:spPr/>
        <p:txBody>
          <a:bodyPr/>
          <a:lstStyle/>
          <a:p>
            <a:fld id="{CA267081-C938-4292-B539-9ACB429B9DBC}" type="slidenum">
              <a:rPr lang="en-US" smtClean="0"/>
              <a:t>‹#›</a:t>
            </a:fld>
            <a:endParaRPr lang="en-US" dirty="0"/>
          </a:p>
        </p:txBody>
      </p:sp>
    </p:spTree>
    <p:extLst>
      <p:ext uri="{BB962C8B-B14F-4D97-AF65-F5344CB8AC3E}">
        <p14:creationId xmlns:p14="http://schemas.microsoft.com/office/powerpoint/2010/main" val="14945159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FFDB8A-305F-4F40-9C73-DC390E4723B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580B68-40DB-49AF-98C9-6576D9C78FE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47FEB1-C42A-4B3A-946B-675B976397E5}"/>
              </a:ext>
            </a:extLst>
          </p:cNvPr>
          <p:cNvSpPr>
            <a:spLocks noGrp="1"/>
          </p:cNvSpPr>
          <p:nvPr>
            <p:ph type="dt" sz="half" idx="10"/>
          </p:nvPr>
        </p:nvSpPr>
        <p:spPr/>
        <p:txBody>
          <a:bodyPr/>
          <a:lstStyle/>
          <a:p>
            <a:fld id="{C406B465-3B7F-42EA-9113-3AFF1094172D}" type="datetimeFigureOut">
              <a:rPr lang="en-US" smtClean="0"/>
              <a:t>8/8/2018</a:t>
            </a:fld>
            <a:endParaRPr lang="en-US" dirty="0"/>
          </a:p>
        </p:txBody>
      </p:sp>
      <p:sp>
        <p:nvSpPr>
          <p:cNvPr id="5" name="Footer Placeholder 4">
            <a:extLst>
              <a:ext uri="{FF2B5EF4-FFF2-40B4-BE49-F238E27FC236}">
                <a16:creationId xmlns:a16="http://schemas.microsoft.com/office/drawing/2014/main" id="{EF2AE38A-F1E0-4102-AAD0-6254B27B223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B087D18-8859-483F-86A1-FC29E287BDCE}"/>
              </a:ext>
            </a:extLst>
          </p:cNvPr>
          <p:cNvSpPr>
            <a:spLocks noGrp="1"/>
          </p:cNvSpPr>
          <p:nvPr>
            <p:ph type="sldNum" sz="quarter" idx="12"/>
          </p:nvPr>
        </p:nvSpPr>
        <p:spPr/>
        <p:txBody>
          <a:bodyPr/>
          <a:lstStyle/>
          <a:p>
            <a:fld id="{CA267081-C938-4292-B539-9ACB429B9DBC}" type="slidenum">
              <a:rPr lang="en-US" smtClean="0"/>
              <a:t>‹#›</a:t>
            </a:fld>
            <a:endParaRPr lang="en-US" dirty="0"/>
          </a:p>
        </p:txBody>
      </p:sp>
    </p:spTree>
    <p:extLst>
      <p:ext uri="{BB962C8B-B14F-4D97-AF65-F5344CB8AC3E}">
        <p14:creationId xmlns:p14="http://schemas.microsoft.com/office/powerpoint/2010/main" val="14010259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55C40-713D-4791-BCB4-E84B207A77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E506C5-0B77-4372-8716-4EF341284E5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87761B-7E29-420D-939E-C1225F3D26C6}"/>
              </a:ext>
            </a:extLst>
          </p:cNvPr>
          <p:cNvSpPr>
            <a:spLocks noGrp="1"/>
          </p:cNvSpPr>
          <p:nvPr>
            <p:ph type="dt" sz="half" idx="10"/>
          </p:nvPr>
        </p:nvSpPr>
        <p:spPr/>
        <p:txBody>
          <a:bodyPr/>
          <a:lstStyle/>
          <a:p>
            <a:fld id="{C406B465-3B7F-42EA-9113-3AFF1094172D}" type="datetimeFigureOut">
              <a:rPr lang="en-US" smtClean="0"/>
              <a:t>8/8/2018</a:t>
            </a:fld>
            <a:endParaRPr lang="en-US" dirty="0"/>
          </a:p>
        </p:txBody>
      </p:sp>
      <p:sp>
        <p:nvSpPr>
          <p:cNvPr id="5" name="Footer Placeholder 4">
            <a:extLst>
              <a:ext uri="{FF2B5EF4-FFF2-40B4-BE49-F238E27FC236}">
                <a16:creationId xmlns:a16="http://schemas.microsoft.com/office/drawing/2014/main" id="{E3CEEC5A-D320-40FF-B641-B93BD81B81F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05D129B-FCA8-4D47-AA0F-CFD884EB6B10}"/>
              </a:ext>
            </a:extLst>
          </p:cNvPr>
          <p:cNvSpPr>
            <a:spLocks noGrp="1"/>
          </p:cNvSpPr>
          <p:nvPr>
            <p:ph type="sldNum" sz="quarter" idx="12"/>
          </p:nvPr>
        </p:nvSpPr>
        <p:spPr/>
        <p:txBody>
          <a:bodyPr/>
          <a:lstStyle/>
          <a:p>
            <a:fld id="{CA267081-C938-4292-B539-9ACB429B9DBC}" type="slidenum">
              <a:rPr lang="en-US" smtClean="0"/>
              <a:t>‹#›</a:t>
            </a:fld>
            <a:endParaRPr lang="en-US" dirty="0"/>
          </a:p>
        </p:txBody>
      </p:sp>
    </p:spTree>
    <p:extLst>
      <p:ext uri="{BB962C8B-B14F-4D97-AF65-F5344CB8AC3E}">
        <p14:creationId xmlns:p14="http://schemas.microsoft.com/office/powerpoint/2010/main" val="1789628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6146F-BF29-496F-9E9E-79A3C8FB375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A5EA283-331B-4F14-800C-7AD8E18B59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CB458B6-C788-45D1-B47F-C904E145C244}"/>
              </a:ext>
            </a:extLst>
          </p:cNvPr>
          <p:cNvSpPr>
            <a:spLocks noGrp="1"/>
          </p:cNvSpPr>
          <p:nvPr>
            <p:ph type="dt" sz="half" idx="10"/>
          </p:nvPr>
        </p:nvSpPr>
        <p:spPr/>
        <p:txBody>
          <a:bodyPr/>
          <a:lstStyle/>
          <a:p>
            <a:fld id="{C406B465-3B7F-42EA-9113-3AFF1094172D}" type="datetimeFigureOut">
              <a:rPr lang="en-US" smtClean="0"/>
              <a:t>8/8/2018</a:t>
            </a:fld>
            <a:endParaRPr lang="en-US" dirty="0"/>
          </a:p>
        </p:txBody>
      </p:sp>
      <p:sp>
        <p:nvSpPr>
          <p:cNvPr id="5" name="Footer Placeholder 4">
            <a:extLst>
              <a:ext uri="{FF2B5EF4-FFF2-40B4-BE49-F238E27FC236}">
                <a16:creationId xmlns:a16="http://schemas.microsoft.com/office/drawing/2014/main" id="{88D11240-6293-4887-8054-9C01F9ECEE9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472086A-35E2-4A24-B0B0-79CBFB56CE33}"/>
              </a:ext>
            </a:extLst>
          </p:cNvPr>
          <p:cNvSpPr>
            <a:spLocks noGrp="1"/>
          </p:cNvSpPr>
          <p:nvPr>
            <p:ph type="sldNum" sz="quarter" idx="12"/>
          </p:nvPr>
        </p:nvSpPr>
        <p:spPr/>
        <p:txBody>
          <a:bodyPr/>
          <a:lstStyle/>
          <a:p>
            <a:fld id="{CA267081-C938-4292-B539-9ACB429B9DBC}" type="slidenum">
              <a:rPr lang="en-US" smtClean="0"/>
              <a:t>‹#›</a:t>
            </a:fld>
            <a:endParaRPr lang="en-US" dirty="0"/>
          </a:p>
        </p:txBody>
      </p:sp>
    </p:spTree>
    <p:extLst>
      <p:ext uri="{BB962C8B-B14F-4D97-AF65-F5344CB8AC3E}">
        <p14:creationId xmlns:p14="http://schemas.microsoft.com/office/powerpoint/2010/main" val="1426663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C1E9A-9A72-4CD7-9874-421982DB5C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64C684-34BF-473B-85F6-6EAD8338B91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222D98-6A4A-4B4B-927B-B00DD9E5D82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B27169-C180-4D79-B7FC-E76E7236287A}"/>
              </a:ext>
            </a:extLst>
          </p:cNvPr>
          <p:cNvSpPr>
            <a:spLocks noGrp="1"/>
          </p:cNvSpPr>
          <p:nvPr>
            <p:ph type="dt" sz="half" idx="10"/>
          </p:nvPr>
        </p:nvSpPr>
        <p:spPr/>
        <p:txBody>
          <a:bodyPr/>
          <a:lstStyle/>
          <a:p>
            <a:fld id="{C406B465-3B7F-42EA-9113-3AFF1094172D}" type="datetimeFigureOut">
              <a:rPr lang="en-US" smtClean="0"/>
              <a:t>8/8/2018</a:t>
            </a:fld>
            <a:endParaRPr lang="en-US" dirty="0"/>
          </a:p>
        </p:txBody>
      </p:sp>
      <p:sp>
        <p:nvSpPr>
          <p:cNvPr id="6" name="Footer Placeholder 5">
            <a:extLst>
              <a:ext uri="{FF2B5EF4-FFF2-40B4-BE49-F238E27FC236}">
                <a16:creationId xmlns:a16="http://schemas.microsoft.com/office/drawing/2014/main" id="{5DC9F7D7-1199-4043-963F-38BD580C5E7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F7AED16-5A3F-4E0D-98EA-4F2987C41E9A}"/>
              </a:ext>
            </a:extLst>
          </p:cNvPr>
          <p:cNvSpPr>
            <a:spLocks noGrp="1"/>
          </p:cNvSpPr>
          <p:nvPr>
            <p:ph type="sldNum" sz="quarter" idx="12"/>
          </p:nvPr>
        </p:nvSpPr>
        <p:spPr/>
        <p:txBody>
          <a:bodyPr/>
          <a:lstStyle/>
          <a:p>
            <a:fld id="{CA267081-C938-4292-B539-9ACB429B9DBC}" type="slidenum">
              <a:rPr lang="en-US" smtClean="0"/>
              <a:t>‹#›</a:t>
            </a:fld>
            <a:endParaRPr lang="en-US" dirty="0"/>
          </a:p>
        </p:txBody>
      </p:sp>
    </p:spTree>
    <p:extLst>
      <p:ext uri="{BB962C8B-B14F-4D97-AF65-F5344CB8AC3E}">
        <p14:creationId xmlns:p14="http://schemas.microsoft.com/office/powerpoint/2010/main" val="612420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B6417-E452-4E12-AD2F-DA45C2D2E00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977739-84BC-43F7-9821-836CD27270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2C9047C-0415-425D-94CB-17691D566E5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479676-B648-4532-B6A5-E1A2B83AE3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8E73CB7-CAA9-4F11-976F-42DED9D261C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43239B-51AB-4C9C-92CA-A432149F4959}"/>
              </a:ext>
            </a:extLst>
          </p:cNvPr>
          <p:cNvSpPr>
            <a:spLocks noGrp="1"/>
          </p:cNvSpPr>
          <p:nvPr>
            <p:ph type="dt" sz="half" idx="10"/>
          </p:nvPr>
        </p:nvSpPr>
        <p:spPr/>
        <p:txBody>
          <a:bodyPr/>
          <a:lstStyle/>
          <a:p>
            <a:fld id="{C406B465-3B7F-42EA-9113-3AFF1094172D}" type="datetimeFigureOut">
              <a:rPr lang="en-US" smtClean="0"/>
              <a:t>8/8/2018</a:t>
            </a:fld>
            <a:endParaRPr lang="en-US" dirty="0"/>
          </a:p>
        </p:txBody>
      </p:sp>
      <p:sp>
        <p:nvSpPr>
          <p:cNvPr id="8" name="Footer Placeholder 7">
            <a:extLst>
              <a:ext uri="{FF2B5EF4-FFF2-40B4-BE49-F238E27FC236}">
                <a16:creationId xmlns:a16="http://schemas.microsoft.com/office/drawing/2014/main" id="{15D8E752-3AF5-4236-97B0-7C943EE0CEC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CAB22FC-A2CB-4A8C-A7B1-93B7FBE55683}"/>
              </a:ext>
            </a:extLst>
          </p:cNvPr>
          <p:cNvSpPr>
            <a:spLocks noGrp="1"/>
          </p:cNvSpPr>
          <p:nvPr>
            <p:ph type="sldNum" sz="quarter" idx="12"/>
          </p:nvPr>
        </p:nvSpPr>
        <p:spPr/>
        <p:txBody>
          <a:bodyPr/>
          <a:lstStyle/>
          <a:p>
            <a:fld id="{CA267081-C938-4292-B539-9ACB429B9DBC}" type="slidenum">
              <a:rPr lang="en-US" smtClean="0"/>
              <a:t>‹#›</a:t>
            </a:fld>
            <a:endParaRPr lang="en-US" dirty="0"/>
          </a:p>
        </p:txBody>
      </p:sp>
    </p:spTree>
    <p:extLst>
      <p:ext uri="{BB962C8B-B14F-4D97-AF65-F5344CB8AC3E}">
        <p14:creationId xmlns:p14="http://schemas.microsoft.com/office/powerpoint/2010/main" val="1387053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1EDBB-39F4-4D7C-9B78-78A591CF8E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FDCE1B8-5357-4F23-A4EC-26F481EDDC42}"/>
              </a:ext>
            </a:extLst>
          </p:cNvPr>
          <p:cNvSpPr>
            <a:spLocks noGrp="1"/>
          </p:cNvSpPr>
          <p:nvPr>
            <p:ph type="dt" sz="half" idx="10"/>
          </p:nvPr>
        </p:nvSpPr>
        <p:spPr/>
        <p:txBody>
          <a:bodyPr/>
          <a:lstStyle/>
          <a:p>
            <a:fld id="{C406B465-3B7F-42EA-9113-3AFF1094172D}" type="datetimeFigureOut">
              <a:rPr lang="en-US" smtClean="0"/>
              <a:t>8/8/2018</a:t>
            </a:fld>
            <a:endParaRPr lang="en-US" dirty="0"/>
          </a:p>
        </p:txBody>
      </p:sp>
      <p:sp>
        <p:nvSpPr>
          <p:cNvPr id="4" name="Footer Placeholder 3">
            <a:extLst>
              <a:ext uri="{FF2B5EF4-FFF2-40B4-BE49-F238E27FC236}">
                <a16:creationId xmlns:a16="http://schemas.microsoft.com/office/drawing/2014/main" id="{E0AF0D0E-E645-440A-BAC0-FCA7BBB9276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C5C6256-D464-410C-BDA4-93EA1EED8D04}"/>
              </a:ext>
            </a:extLst>
          </p:cNvPr>
          <p:cNvSpPr>
            <a:spLocks noGrp="1"/>
          </p:cNvSpPr>
          <p:nvPr>
            <p:ph type="sldNum" sz="quarter" idx="12"/>
          </p:nvPr>
        </p:nvSpPr>
        <p:spPr/>
        <p:txBody>
          <a:bodyPr/>
          <a:lstStyle/>
          <a:p>
            <a:fld id="{CA267081-C938-4292-B539-9ACB429B9DBC}" type="slidenum">
              <a:rPr lang="en-US" smtClean="0"/>
              <a:t>‹#›</a:t>
            </a:fld>
            <a:endParaRPr lang="en-US" dirty="0"/>
          </a:p>
        </p:txBody>
      </p:sp>
    </p:spTree>
    <p:extLst>
      <p:ext uri="{BB962C8B-B14F-4D97-AF65-F5344CB8AC3E}">
        <p14:creationId xmlns:p14="http://schemas.microsoft.com/office/powerpoint/2010/main" val="1620953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5012BB-091D-4AA5-89F5-B9790DACD4CB}"/>
              </a:ext>
            </a:extLst>
          </p:cNvPr>
          <p:cNvSpPr>
            <a:spLocks noGrp="1"/>
          </p:cNvSpPr>
          <p:nvPr>
            <p:ph type="dt" sz="half" idx="10"/>
          </p:nvPr>
        </p:nvSpPr>
        <p:spPr/>
        <p:txBody>
          <a:bodyPr/>
          <a:lstStyle/>
          <a:p>
            <a:fld id="{C406B465-3B7F-42EA-9113-3AFF1094172D}" type="datetimeFigureOut">
              <a:rPr lang="en-US" smtClean="0"/>
              <a:t>8/8/2018</a:t>
            </a:fld>
            <a:endParaRPr lang="en-US" dirty="0"/>
          </a:p>
        </p:txBody>
      </p:sp>
      <p:sp>
        <p:nvSpPr>
          <p:cNvPr id="3" name="Footer Placeholder 2">
            <a:extLst>
              <a:ext uri="{FF2B5EF4-FFF2-40B4-BE49-F238E27FC236}">
                <a16:creationId xmlns:a16="http://schemas.microsoft.com/office/drawing/2014/main" id="{824AEC8D-A0AD-4A9B-AEC9-64B29AEDDB7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8C36764-4A78-4F62-BCD6-F717E98F15CD}"/>
              </a:ext>
            </a:extLst>
          </p:cNvPr>
          <p:cNvSpPr>
            <a:spLocks noGrp="1"/>
          </p:cNvSpPr>
          <p:nvPr>
            <p:ph type="sldNum" sz="quarter" idx="12"/>
          </p:nvPr>
        </p:nvSpPr>
        <p:spPr/>
        <p:txBody>
          <a:bodyPr/>
          <a:lstStyle/>
          <a:p>
            <a:fld id="{CA267081-C938-4292-B539-9ACB429B9DBC}" type="slidenum">
              <a:rPr lang="en-US" smtClean="0"/>
              <a:t>‹#›</a:t>
            </a:fld>
            <a:endParaRPr lang="en-US" dirty="0"/>
          </a:p>
        </p:txBody>
      </p:sp>
    </p:spTree>
    <p:extLst>
      <p:ext uri="{BB962C8B-B14F-4D97-AF65-F5344CB8AC3E}">
        <p14:creationId xmlns:p14="http://schemas.microsoft.com/office/powerpoint/2010/main" val="41594115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887AA-1C05-41A0-B579-C2A758EA86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AE0BE0-1071-4543-8ADB-924EF6DDCA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2C35025-E41A-41C4-96E2-526498F26B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F7A570B-A498-4BC3-BDE1-A674593B9B24}"/>
              </a:ext>
            </a:extLst>
          </p:cNvPr>
          <p:cNvSpPr>
            <a:spLocks noGrp="1"/>
          </p:cNvSpPr>
          <p:nvPr>
            <p:ph type="dt" sz="half" idx="10"/>
          </p:nvPr>
        </p:nvSpPr>
        <p:spPr/>
        <p:txBody>
          <a:bodyPr/>
          <a:lstStyle/>
          <a:p>
            <a:fld id="{C406B465-3B7F-42EA-9113-3AFF1094172D}" type="datetimeFigureOut">
              <a:rPr lang="en-US" smtClean="0"/>
              <a:t>8/8/2018</a:t>
            </a:fld>
            <a:endParaRPr lang="en-US" dirty="0"/>
          </a:p>
        </p:txBody>
      </p:sp>
      <p:sp>
        <p:nvSpPr>
          <p:cNvPr id="6" name="Footer Placeholder 5">
            <a:extLst>
              <a:ext uri="{FF2B5EF4-FFF2-40B4-BE49-F238E27FC236}">
                <a16:creationId xmlns:a16="http://schemas.microsoft.com/office/drawing/2014/main" id="{CBDDAD1A-D3EC-4C39-955E-4FD84D9793E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CE913DA-B6E0-4AE9-BC11-3CA6812F16F1}"/>
              </a:ext>
            </a:extLst>
          </p:cNvPr>
          <p:cNvSpPr>
            <a:spLocks noGrp="1"/>
          </p:cNvSpPr>
          <p:nvPr>
            <p:ph type="sldNum" sz="quarter" idx="12"/>
          </p:nvPr>
        </p:nvSpPr>
        <p:spPr/>
        <p:txBody>
          <a:bodyPr/>
          <a:lstStyle/>
          <a:p>
            <a:fld id="{CA267081-C938-4292-B539-9ACB429B9DBC}" type="slidenum">
              <a:rPr lang="en-US" smtClean="0"/>
              <a:t>‹#›</a:t>
            </a:fld>
            <a:endParaRPr lang="en-US" dirty="0"/>
          </a:p>
        </p:txBody>
      </p:sp>
    </p:spTree>
    <p:extLst>
      <p:ext uri="{BB962C8B-B14F-4D97-AF65-F5344CB8AC3E}">
        <p14:creationId xmlns:p14="http://schemas.microsoft.com/office/powerpoint/2010/main" val="14936650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59779-07FC-4911-BF8C-98DBA6C7E3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0FA0B0-0D47-4FFC-8994-653722BBE4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E3936EC-3E73-4042-A316-504A9C28D3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C0BE202-C25A-44D7-B106-20F18547579D}"/>
              </a:ext>
            </a:extLst>
          </p:cNvPr>
          <p:cNvSpPr>
            <a:spLocks noGrp="1"/>
          </p:cNvSpPr>
          <p:nvPr>
            <p:ph type="dt" sz="half" idx="10"/>
          </p:nvPr>
        </p:nvSpPr>
        <p:spPr/>
        <p:txBody>
          <a:bodyPr/>
          <a:lstStyle/>
          <a:p>
            <a:fld id="{C406B465-3B7F-42EA-9113-3AFF1094172D}" type="datetimeFigureOut">
              <a:rPr lang="en-US" smtClean="0"/>
              <a:t>8/8/2018</a:t>
            </a:fld>
            <a:endParaRPr lang="en-US" dirty="0"/>
          </a:p>
        </p:txBody>
      </p:sp>
      <p:sp>
        <p:nvSpPr>
          <p:cNvPr id="6" name="Footer Placeholder 5">
            <a:extLst>
              <a:ext uri="{FF2B5EF4-FFF2-40B4-BE49-F238E27FC236}">
                <a16:creationId xmlns:a16="http://schemas.microsoft.com/office/drawing/2014/main" id="{D43B7768-66E7-4988-A2E8-4B7FDA6DF9D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6A6F5DF-3DFC-4903-BAB2-16D19C084AD8}"/>
              </a:ext>
            </a:extLst>
          </p:cNvPr>
          <p:cNvSpPr>
            <a:spLocks noGrp="1"/>
          </p:cNvSpPr>
          <p:nvPr>
            <p:ph type="sldNum" sz="quarter" idx="12"/>
          </p:nvPr>
        </p:nvSpPr>
        <p:spPr/>
        <p:txBody>
          <a:bodyPr/>
          <a:lstStyle/>
          <a:p>
            <a:fld id="{CA267081-C938-4292-B539-9ACB429B9DBC}" type="slidenum">
              <a:rPr lang="en-US" smtClean="0"/>
              <a:t>‹#›</a:t>
            </a:fld>
            <a:endParaRPr lang="en-US" dirty="0"/>
          </a:p>
        </p:txBody>
      </p:sp>
    </p:spTree>
    <p:extLst>
      <p:ext uri="{BB962C8B-B14F-4D97-AF65-F5344CB8AC3E}">
        <p14:creationId xmlns:p14="http://schemas.microsoft.com/office/powerpoint/2010/main" val="974322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9EB5A3-C3AC-4546-B685-F5CFFEF2CF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060C09C-77D4-4D33-9B84-E58F43B904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8835BD-6D86-4E3C-AD78-CB7D01CB22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06B465-3B7F-42EA-9113-3AFF1094172D}" type="datetimeFigureOut">
              <a:rPr lang="en-US" smtClean="0"/>
              <a:t>8/8/2018</a:t>
            </a:fld>
            <a:endParaRPr lang="en-US" dirty="0"/>
          </a:p>
        </p:txBody>
      </p:sp>
      <p:sp>
        <p:nvSpPr>
          <p:cNvPr id="5" name="Footer Placeholder 4">
            <a:extLst>
              <a:ext uri="{FF2B5EF4-FFF2-40B4-BE49-F238E27FC236}">
                <a16:creationId xmlns:a16="http://schemas.microsoft.com/office/drawing/2014/main" id="{8982DD28-0FB3-4DBE-BEF4-4029AF498D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2C3299C-D74A-41B6-97FE-54E98D586D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267081-C938-4292-B539-9ACB429B9DBC}" type="slidenum">
              <a:rPr lang="en-US" smtClean="0"/>
              <a:t>‹#›</a:t>
            </a:fld>
            <a:endParaRPr lang="en-US" dirty="0"/>
          </a:p>
        </p:txBody>
      </p:sp>
    </p:spTree>
    <p:extLst>
      <p:ext uri="{BB962C8B-B14F-4D97-AF65-F5344CB8AC3E}">
        <p14:creationId xmlns:p14="http://schemas.microsoft.com/office/powerpoint/2010/main" val="30140252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Layout" Target="../slideLayouts/slideLayout5.xml"/><Relationship Id="rId6" Type="http://schemas.openxmlformats.org/officeDocument/2006/relationships/image" Target="../media/image8.gif"/><Relationship Id="rId5" Type="http://schemas.openxmlformats.org/officeDocument/2006/relationships/image" Target="../media/image13.JPG"/><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8.gif"/><Relationship Id="rId2" Type="http://schemas.openxmlformats.org/officeDocument/2006/relationships/image" Target="../media/image11.png"/><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15.JPG"/><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8.gif"/><Relationship Id="rId2" Type="http://schemas.openxmlformats.org/officeDocument/2006/relationships/image" Target="../media/image11.png"/><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17.JPG"/><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8.gif"/><Relationship Id="rId2" Type="http://schemas.openxmlformats.org/officeDocument/2006/relationships/image" Target="../media/image11.png"/><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19.JPG"/><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8.gif"/><Relationship Id="rId2" Type="http://schemas.openxmlformats.org/officeDocument/2006/relationships/image" Target="../media/image11.png"/><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21.JPG"/><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8.gif"/><Relationship Id="rId2" Type="http://schemas.openxmlformats.org/officeDocument/2006/relationships/image" Target="../media/image11.png"/><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23.JPG"/><Relationship Id="rId4" Type="http://schemas.openxmlformats.org/officeDocument/2006/relationships/image" Target="../media/image22.JPG"/></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8.gif"/><Relationship Id="rId2" Type="http://schemas.openxmlformats.org/officeDocument/2006/relationships/image" Target="../media/image11.png"/><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25.JPG"/><Relationship Id="rId4" Type="http://schemas.openxmlformats.org/officeDocument/2006/relationships/image" Target="../media/image24.JPG"/></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8.gif"/><Relationship Id="rId2" Type="http://schemas.openxmlformats.org/officeDocument/2006/relationships/image" Target="../media/image11.png"/><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27.JPG"/><Relationship Id="rId4" Type="http://schemas.openxmlformats.org/officeDocument/2006/relationships/image" Target="../media/image26.JPG"/></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8.gif"/><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7.jpeg"/><Relationship Id="rId4" Type="http://schemas.openxmlformats.org/officeDocument/2006/relationships/hyperlink" Target="https://www.star.nesdis.noaa.gov/jpss/instruments.php" TargetMode="External"/></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8.gif"/><Relationship Id="rId5" Type="http://schemas.openxmlformats.org/officeDocument/2006/relationships/image" Target="../media/image5.png"/><Relationship Id="rId4" Type="http://schemas.openxmlformats.org/officeDocument/2006/relationships/hyperlink" Target="https://www.star.nesdis.noaa.gov/jpss/OMPS.php" TargetMode="Externa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5.xml"/><Relationship Id="rId5" Type="http://schemas.openxmlformats.org/officeDocument/2006/relationships/image" Target="../media/image8.gif"/><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5.xml"/><Relationship Id="rId5" Type="http://schemas.openxmlformats.org/officeDocument/2006/relationships/image" Target="../media/image8.gif"/><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8.gif"/></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8.gif"/></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8.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0" y="90805"/>
            <a:ext cx="12192000" cy="1065642"/>
          </a:xfrm>
        </p:spPr>
        <p:txBody>
          <a:bodyPr>
            <a:normAutofit/>
          </a:bodyPr>
          <a:lstStyle/>
          <a:p>
            <a:pPr algn="ctr"/>
            <a:r>
              <a:rPr lang="en-US" sz="2400" b="1" dirty="0">
                <a:solidFill>
                  <a:schemeClr val="bg1"/>
                </a:solidFill>
                <a:latin typeface="Arial" panose="020B0604020202020204" pitchFamily="34" charset="0"/>
                <a:cs typeface="Arial" panose="020B0604020202020204" pitchFamily="34" charset="0"/>
              </a:rPr>
              <a:t>Investigation of Outlier Identification and Removal and Noise Reduction for OMPS Measurements by Using Nearest Neighbor and Principal Component Analysis</a:t>
            </a:r>
          </a:p>
        </p:txBody>
      </p:sp>
      <p:sp>
        <p:nvSpPr>
          <p:cNvPr id="3" name="Content Placeholder 2"/>
          <p:cNvSpPr>
            <a:spLocks noGrp="1"/>
          </p:cNvSpPr>
          <p:nvPr>
            <p:ph idx="1"/>
          </p:nvPr>
        </p:nvSpPr>
        <p:spPr>
          <a:xfrm>
            <a:off x="3310665" y="5553020"/>
            <a:ext cx="5570670" cy="960082"/>
          </a:xfrm>
        </p:spPr>
        <p:txBody>
          <a:bodyPr>
            <a:normAutofit/>
          </a:bodyPr>
          <a:lstStyle/>
          <a:p>
            <a:pPr marL="0" indent="0" algn="ctr">
              <a:buNone/>
            </a:pPr>
            <a:r>
              <a:rPr lang="en-US" sz="2000" dirty="0">
                <a:solidFill>
                  <a:srgbClr val="FFFF00"/>
                </a:solidFill>
                <a:latin typeface="Arial" panose="020B0604020202020204" pitchFamily="34" charset="0"/>
                <a:cs typeface="Arial" panose="020B0604020202020204" pitchFamily="34" charset="0"/>
              </a:rPr>
              <a:t>Presentation By: Dilchand Nauth, JPSS Intern</a:t>
            </a:r>
          </a:p>
          <a:p>
            <a:pPr marL="0" indent="0" algn="ctr">
              <a:buNone/>
            </a:pPr>
            <a:r>
              <a:rPr lang="en-US" sz="2000" dirty="0">
                <a:solidFill>
                  <a:srgbClr val="FFFF00"/>
                </a:solidFill>
                <a:latin typeface="Arial" panose="020B0604020202020204" pitchFamily="34" charset="0"/>
                <a:cs typeface="Arial" panose="020B0604020202020204" pitchFamily="34" charset="0"/>
              </a:rPr>
              <a:t>OMPS Ozone: Dr. Lawrence Flynn</a:t>
            </a:r>
          </a:p>
        </p:txBody>
      </p:sp>
      <p:pic>
        <p:nvPicPr>
          <p:cNvPr id="6" name="Picture 5"/>
          <p:cNvPicPr>
            <a:picLocks noChangeAspect="1"/>
          </p:cNvPicPr>
          <p:nvPr/>
        </p:nvPicPr>
        <p:blipFill>
          <a:blip r:embed="rId4"/>
          <a:stretch>
            <a:fillRect/>
          </a:stretch>
        </p:blipFill>
        <p:spPr>
          <a:xfrm>
            <a:off x="163157" y="5656972"/>
            <a:ext cx="2140324" cy="856130"/>
          </a:xfrm>
          <a:prstGeom prst="rect">
            <a:avLst/>
          </a:prstGeom>
        </p:spPr>
      </p:pic>
      <p:pic>
        <p:nvPicPr>
          <p:cNvPr id="2054" name="Picture 6" descr="Image result for IMS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05938" y="5610113"/>
            <a:ext cx="2899597" cy="90298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noaa cres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61725" y="2741312"/>
            <a:ext cx="2788022" cy="1133476"/>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mage result for JPSS Noaa Nasa 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3237" y="2754144"/>
            <a:ext cx="1962411" cy="1107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28613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age result for earth background"/>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 y="0"/>
            <a:ext cx="12192001" cy="687304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3798" y="5349624"/>
            <a:ext cx="12192000" cy="1095092"/>
          </a:xfrm>
        </p:spPr>
        <p:txBody>
          <a:bodyPr>
            <a:noAutofit/>
          </a:bodyPr>
          <a:lstStyle/>
          <a:p>
            <a:pPr algn="ctr"/>
            <a:r>
              <a:rPr lang="en-US" sz="1600" dirty="0">
                <a:solidFill>
                  <a:srgbClr val="FFFF00"/>
                </a:solidFill>
                <a:latin typeface="Arial" panose="020B0604020202020204" pitchFamily="34" charset="0"/>
                <a:cs typeface="Arial" panose="020B0604020202020204" pitchFamily="34" charset="0"/>
              </a:rPr>
              <a:t>Figure Left</a:t>
            </a:r>
            <a:r>
              <a:rPr lang="en-US" sz="1600" dirty="0">
                <a:solidFill>
                  <a:schemeClr val="bg1"/>
                </a:solidFill>
                <a:latin typeface="Arial" panose="020B0604020202020204" pitchFamily="34" charset="0"/>
                <a:cs typeface="Arial" panose="020B0604020202020204" pitchFamily="34" charset="0"/>
              </a:rPr>
              <a:t>: Shows some features and spikes along the average spectrum at a given wavelength with no filtering applied.</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
            </a:r>
            <a:br>
              <a:rPr lang="en-US" sz="1600" dirty="0">
                <a:solidFill>
                  <a:schemeClr val="bg1"/>
                </a:solidFill>
                <a:latin typeface="Arial" panose="020B0604020202020204" pitchFamily="34" charset="0"/>
                <a:cs typeface="Arial" panose="020B0604020202020204" pitchFamily="34" charset="0"/>
              </a:rPr>
            </a:br>
            <a:r>
              <a:rPr lang="en-US" sz="1600" dirty="0">
                <a:solidFill>
                  <a:srgbClr val="FFFF00"/>
                </a:solidFill>
                <a:latin typeface="Arial" panose="020B0604020202020204" pitchFamily="34" charset="0"/>
                <a:cs typeface="Arial" panose="020B0604020202020204" pitchFamily="34" charset="0"/>
              </a:rPr>
              <a:t>Figure Right</a:t>
            </a:r>
            <a:r>
              <a:rPr lang="en-US" sz="1600" dirty="0">
                <a:solidFill>
                  <a:schemeClr val="bg1"/>
                </a:solidFill>
                <a:latin typeface="Arial" panose="020B0604020202020204" pitchFamily="34" charset="0"/>
                <a:cs typeface="Arial" panose="020B0604020202020204" pitchFamily="34" charset="0"/>
              </a:rPr>
              <a:t>: Relatively the same features as the original plot, but there could be corrections that are not noticeable.</a:t>
            </a:r>
          </a:p>
        </p:txBody>
      </p:sp>
      <p:sp>
        <p:nvSpPr>
          <p:cNvPr id="5" name="Text Placeholder 4">
            <a:extLst>
              <a:ext uri="{FF2B5EF4-FFF2-40B4-BE49-F238E27FC236}">
                <a16:creationId xmlns:a16="http://schemas.microsoft.com/office/drawing/2014/main" id="{81ACFCC2-330A-40A0-8254-1724096CED9C}"/>
              </a:ext>
            </a:extLst>
          </p:cNvPr>
          <p:cNvSpPr>
            <a:spLocks noGrp="1"/>
          </p:cNvSpPr>
          <p:nvPr>
            <p:ph type="body" idx="1"/>
          </p:nvPr>
        </p:nvSpPr>
        <p:spPr>
          <a:xfrm>
            <a:off x="1831246" y="235092"/>
            <a:ext cx="2672174" cy="605790"/>
          </a:xfrm>
        </p:spPr>
        <p:txBody>
          <a:bodyPr>
            <a:normAutofit fontScale="85000" lnSpcReduction="20000"/>
          </a:bodyPr>
          <a:lstStyle/>
          <a:p>
            <a:r>
              <a:rPr lang="en-US" sz="3100" dirty="0">
                <a:solidFill>
                  <a:srgbClr val="FFFF00"/>
                </a:solidFill>
                <a:latin typeface="Arial" panose="020B0604020202020204" pitchFamily="34" charset="0"/>
                <a:cs typeface="Arial" panose="020B0604020202020204" pitchFamily="34" charset="0"/>
              </a:rPr>
              <a:t>Initial </a:t>
            </a:r>
            <a:r>
              <a:rPr lang="en-US" sz="2800" dirty="0">
                <a:solidFill>
                  <a:srgbClr val="FFFF00"/>
                </a:solidFill>
                <a:latin typeface="Arial" panose="020B0604020202020204" pitchFamily="34" charset="0"/>
                <a:cs typeface="Arial" panose="020B0604020202020204" pitchFamily="34" charset="0"/>
              </a:rPr>
              <a:t>Process</a:t>
            </a:r>
            <a:r>
              <a:rPr lang="en-US" dirty="0">
                <a:solidFill>
                  <a:srgbClr val="FFFF00"/>
                </a:solidFill>
              </a:rPr>
              <a:t>	</a:t>
            </a:r>
          </a:p>
        </p:txBody>
      </p:sp>
      <p:pic>
        <p:nvPicPr>
          <p:cNvPr id="14" name="Content Placeholder 13" descr="A close up of a map&#10;&#10;Description generated with high confidence">
            <a:extLst>
              <a:ext uri="{FF2B5EF4-FFF2-40B4-BE49-F238E27FC236}">
                <a16:creationId xmlns:a16="http://schemas.microsoft.com/office/drawing/2014/main" id="{E2AE0463-3E0B-426B-8235-54F8BBAC3D6C}"/>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0" y="861505"/>
            <a:ext cx="5965010" cy="4492373"/>
          </a:xfrm>
        </p:spPr>
      </p:pic>
      <p:sp>
        <p:nvSpPr>
          <p:cNvPr id="7" name="Text Placeholder 6">
            <a:extLst>
              <a:ext uri="{FF2B5EF4-FFF2-40B4-BE49-F238E27FC236}">
                <a16:creationId xmlns:a16="http://schemas.microsoft.com/office/drawing/2014/main" id="{B9160585-8AA6-4162-A819-884E910DE9D6}"/>
              </a:ext>
            </a:extLst>
          </p:cNvPr>
          <p:cNvSpPr>
            <a:spLocks noGrp="1"/>
          </p:cNvSpPr>
          <p:nvPr>
            <p:ph type="body" sz="quarter" idx="3"/>
          </p:nvPr>
        </p:nvSpPr>
        <p:spPr>
          <a:xfrm>
            <a:off x="7449911" y="-237841"/>
            <a:ext cx="3491570" cy="823911"/>
          </a:xfrm>
        </p:spPr>
        <p:txBody>
          <a:bodyPr>
            <a:normAutofit/>
          </a:bodyPr>
          <a:lstStyle/>
          <a:p>
            <a:r>
              <a:rPr lang="en-US" dirty="0">
                <a:solidFill>
                  <a:srgbClr val="FFFF00"/>
                </a:solidFill>
                <a:latin typeface="Arial" panose="020B0604020202020204" pitchFamily="34" charset="0"/>
                <a:cs typeface="Arial" panose="020B0604020202020204" pitchFamily="34" charset="0"/>
              </a:rPr>
              <a:t>Replacement Process</a:t>
            </a:r>
          </a:p>
        </p:txBody>
      </p:sp>
      <p:pic>
        <p:nvPicPr>
          <p:cNvPr id="16" name="Content Placeholder 15" descr="A close up of a map&#10;&#10;Description generated with high confidence">
            <a:extLst>
              <a:ext uri="{FF2B5EF4-FFF2-40B4-BE49-F238E27FC236}">
                <a16:creationId xmlns:a16="http://schemas.microsoft.com/office/drawing/2014/main" id="{3D76260F-7C24-4319-A613-A3B00E402D49}"/>
              </a:ext>
            </a:extLst>
          </p:cNvPr>
          <p:cNvPicPr>
            <a:picLocks noGrp="1" noChangeAspect="1"/>
          </p:cNvPicPr>
          <p:nvPr>
            <p:ph sz="quarter" idx="4"/>
          </p:nvPr>
        </p:nvPicPr>
        <p:blipFill>
          <a:blip r:embed="rId5">
            <a:extLst>
              <a:ext uri="{28A0092B-C50C-407E-A947-70E740481C1C}">
                <a14:useLocalDpi xmlns:a14="http://schemas.microsoft.com/office/drawing/2010/main" val="0"/>
              </a:ext>
            </a:extLst>
          </a:blip>
          <a:stretch>
            <a:fillRect/>
          </a:stretch>
        </p:blipFill>
        <p:spPr>
          <a:xfrm>
            <a:off x="6199393" y="857251"/>
            <a:ext cx="5992607" cy="4492373"/>
          </a:xfrm>
        </p:spPr>
      </p:pic>
      <p:pic>
        <p:nvPicPr>
          <p:cNvPr id="17" name="Picture 10" descr="Image result for NOAA">
            <a:extLst>
              <a:ext uri="{FF2B5EF4-FFF2-40B4-BE49-F238E27FC236}">
                <a16:creationId xmlns:a16="http://schemas.microsoft.com/office/drawing/2014/main" id="{AC248D2F-FE01-4589-B58B-58EED2EE312B}"/>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1354291" y="16971"/>
            <a:ext cx="823911" cy="82391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Image result for JPSS Noaa Nasa logo">
            <a:extLst>
              <a:ext uri="{FF2B5EF4-FFF2-40B4-BE49-F238E27FC236}">
                <a16:creationId xmlns:a16="http://schemas.microsoft.com/office/drawing/2014/main" id="{815BA035-B734-4AC1-B610-17DAC7AF8652}"/>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81213" y="-9290"/>
            <a:ext cx="1354129" cy="764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22732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age result for earth background"/>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 y="0"/>
            <a:ext cx="12192001" cy="687304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3798" y="5349624"/>
            <a:ext cx="12192000" cy="1095092"/>
          </a:xfrm>
        </p:spPr>
        <p:txBody>
          <a:bodyPr>
            <a:noAutofit/>
          </a:bodyPr>
          <a:lstStyle/>
          <a:p>
            <a:pPr algn="ctr"/>
            <a:r>
              <a:rPr lang="en-US" sz="1600" dirty="0">
                <a:solidFill>
                  <a:srgbClr val="FFFF00"/>
                </a:solidFill>
                <a:latin typeface="Arial" panose="020B0604020202020204" pitchFamily="34" charset="0"/>
                <a:cs typeface="Arial" panose="020B0604020202020204" pitchFamily="34" charset="0"/>
              </a:rPr>
              <a:t>Figure Left</a:t>
            </a:r>
            <a:r>
              <a:rPr lang="en-US" sz="1600" dirty="0">
                <a:solidFill>
                  <a:schemeClr val="bg1"/>
                </a:solidFill>
                <a:latin typeface="Arial" panose="020B0604020202020204" pitchFamily="34" charset="0"/>
                <a:cs typeface="Arial" panose="020B0604020202020204" pitchFamily="34" charset="0"/>
              </a:rPr>
              <a:t>: More bumps and spikes in the covariance matrix suggest that there is some bad behavior (outliers) within the data.</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
            </a:r>
            <a:br>
              <a:rPr lang="en-US" sz="1600" dirty="0">
                <a:solidFill>
                  <a:schemeClr val="bg1"/>
                </a:solidFill>
                <a:latin typeface="Arial" panose="020B0604020202020204" pitchFamily="34" charset="0"/>
                <a:cs typeface="Arial" panose="020B0604020202020204" pitchFamily="34" charset="0"/>
              </a:rPr>
            </a:br>
            <a:r>
              <a:rPr lang="en-US" sz="1600" dirty="0">
                <a:solidFill>
                  <a:srgbClr val="FFFF00"/>
                </a:solidFill>
                <a:latin typeface="Arial" panose="020B0604020202020204" pitchFamily="34" charset="0"/>
                <a:cs typeface="Arial" panose="020B0604020202020204" pitchFamily="34" charset="0"/>
              </a:rPr>
              <a:t>Figure Right</a:t>
            </a:r>
            <a:r>
              <a:rPr lang="en-US" sz="1600" dirty="0">
                <a:solidFill>
                  <a:schemeClr val="bg1"/>
                </a:solidFill>
                <a:latin typeface="Arial" panose="020B0604020202020204" pitchFamily="34" charset="0"/>
                <a:cs typeface="Arial" panose="020B0604020202020204" pitchFamily="34" charset="0"/>
              </a:rPr>
              <a:t>: Relatively the same as the original covariance matrix.</a:t>
            </a:r>
          </a:p>
        </p:txBody>
      </p:sp>
      <p:sp>
        <p:nvSpPr>
          <p:cNvPr id="5" name="Text Placeholder 4">
            <a:extLst>
              <a:ext uri="{FF2B5EF4-FFF2-40B4-BE49-F238E27FC236}">
                <a16:creationId xmlns:a16="http://schemas.microsoft.com/office/drawing/2014/main" id="{81ACFCC2-330A-40A0-8254-1724096CED9C}"/>
              </a:ext>
            </a:extLst>
          </p:cNvPr>
          <p:cNvSpPr>
            <a:spLocks noGrp="1"/>
          </p:cNvSpPr>
          <p:nvPr>
            <p:ph type="body" idx="1"/>
          </p:nvPr>
        </p:nvSpPr>
        <p:spPr>
          <a:xfrm>
            <a:off x="1818263" y="174114"/>
            <a:ext cx="2432144" cy="652268"/>
          </a:xfrm>
        </p:spPr>
        <p:txBody>
          <a:bodyPr>
            <a:normAutofit fontScale="92500" lnSpcReduction="20000"/>
          </a:bodyPr>
          <a:lstStyle/>
          <a:p>
            <a:r>
              <a:rPr lang="en-US" sz="2600" dirty="0">
                <a:solidFill>
                  <a:srgbClr val="FFFF00"/>
                </a:solidFill>
                <a:latin typeface="Arial" panose="020B0604020202020204" pitchFamily="34" charset="0"/>
                <a:cs typeface="Arial" panose="020B0604020202020204" pitchFamily="34" charset="0"/>
              </a:rPr>
              <a:t>Initial Process</a:t>
            </a:r>
            <a:r>
              <a:rPr lang="en-US" dirty="0">
                <a:solidFill>
                  <a:srgbClr val="FFFF00"/>
                </a:solidFill>
              </a:rPr>
              <a:t>	</a:t>
            </a:r>
          </a:p>
        </p:txBody>
      </p:sp>
      <p:sp>
        <p:nvSpPr>
          <p:cNvPr id="7" name="Text Placeholder 6">
            <a:extLst>
              <a:ext uri="{FF2B5EF4-FFF2-40B4-BE49-F238E27FC236}">
                <a16:creationId xmlns:a16="http://schemas.microsoft.com/office/drawing/2014/main" id="{B9160585-8AA6-4162-A819-884E910DE9D6}"/>
              </a:ext>
            </a:extLst>
          </p:cNvPr>
          <p:cNvSpPr>
            <a:spLocks noGrp="1"/>
          </p:cNvSpPr>
          <p:nvPr>
            <p:ph type="body" sz="quarter" idx="3"/>
          </p:nvPr>
        </p:nvSpPr>
        <p:spPr>
          <a:xfrm>
            <a:off x="7449911" y="-237841"/>
            <a:ext cx="3491570" cy="823911"/>
          </a:xfrm>
        </p:spPr>
        <p:txBody>
          <a:bodyPr>
            <a:normAutofit/>
          </a:bodyPr>
          <a:lstStyle/>
          <a:p>
            <a:r>
              <a:rPr lang="en-US" dirty="0">
                <a:solidFill>
                  <a:srgbClr val="FFFF00"/>
                </a:solidFill>
                <a:latin typeface="Arial" panose="020B0604020202020204" pitchFamily="34" charset="0"/>
                <a:cs typeface="Arial" panose="020B0604020202020204" pitchFamily="34" charset="0"/>
              </a:rPr>
              <a:t>Replacement Process</a:t>
            </a:r>
          </a:p>
        </p:txBody>
      </p:sp>
      <p:pic>
        <p:nvPicPr>
          <p:cNvPr id="9" name="Content Placeholder 8" descr="A close up of a map&#10;&#10;Description generated with high confidence">
            <a:extLst>
              <a:ext uri="{FF2B5EF4-FFF2-40B4-BE49-F238E27FC236}">
                <a16:creationId xmlns:a16="http://schemas.microsoft.com/office/drawing/2014/main" id="{B16B2532-0927-408B-B157-EE447256C27C}"/>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3798" y="857102"/>
            <a:ext cx="6096267" cy="4258237"/>
          </a:xfrm>
        </p:spPr>
      </p:pic>
      <p:pic>
        <p:nvPicPr>
          <p:cNvPr id="13" name="Content Placeholder 12" descr="A close up of a map&#10;&#10;Description generated with high confidence">
            <a:extLst>
              <a:ext uri="{FF2B5EF4-FFF2-40B4-BE49-F238E27FC236}">
                <a16:creationId xmlns:a16="http://schemas.microsoft.com/office/drawing/2014/main" id="{1E8E5F67-0CA9-4C73-8665-F5126B7EDA34}"/>
              </a:ext>
            </a:extLst>
          </p:cNvPr>
          <p:cNvPicPr>
            <a:picLocks noGrp="1" noChangeAspect="1"/>
          </p:cNvPicPr>
          <p:nvPr>
            <p:ph sz="quarter" idx="4"/>
          </p:nvPr>
        </p:nvPicPr>
        <p:blipFill>
          <a:blip r:embed="rId5">
            <a:extLst>
              <a:ext uri="{28A0092B-C50C-407E-A947-70E740481C1C}">
                <a14:useLocalDpi xmlns:a14="http://schemas.microsoft.com/office/drawing/2010/main" val="0"/>
              </a:ext>
            </a:extLst>
          </a:blip>
          <a:stretch>
            <a:fillRect/>
          </a:stretch>
        </p:blipFill>
        <p:spPr>
          <a:xfrm>
            <a:off x="6146395" y="857102"/>
            <a:ext cx="6031807" cy="4258237"/>
          </a:xfrm>
        </p:spPr>
      </p:pic>
      <p:pic>
        <p:nvPicPr>
          <p:cNvPr id="18" name="Picture 12" descr="Image result for JPSS Noaa Nasa logo">
            <a:extLst>
              <a:ext uri="{FF2B5EF4-FFF2-40B4-BE49-F238E27FC236}">
                <a16:creationId xmlns:a16="http://schemas.microsoft.com/office/drawing/2014/main" id="{815BA035-B734-4AC1-B610-17DAC7AF8652}"/>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81213" y="-9290"/>
            <a:ext cx="1354129" cy="76442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Image result for NOAA">
            <a:extLst>
              <a:ext uri="{FF2B5EF4-FFF2-40B4-BE49-F238E27FC236}">
                <a16:creationId xmlns:a16="http://schemas.microsoft.com/office/drawing/2014/main" id="{2DDB77A6-8E3D-4D3A-ACF7-E88B0BBCAFC9}"/>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1354291" y="16971"/>
            <a:ext cx="823911" cy="823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27307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age result for earth background"/>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 y="0"/>
            <a:ext cx="12192001" cy="687304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2881" y="5349476"/>
            <a:ext cx="12192000" cy="1508524"/>
          </a:xfrm>
        </p:spPr>
        <p:txBody>
          <a:bodyPr>
            <a:noAutofit/>
          </a:bodyPr>
          <a:lstStyle/>
          <a:p>
            <a:pPr algn="ctr"/>
            <a:r>
              <a:rPr lang="en-US" sz="1600" dirty="0">
                <a:solidFill>
                  <a:srgbClr val="FFFF00"/>
                </a:solidFill>
                <a:latin typeface="Arial" panose="020B0604020202020204" pitchFamily="34" charset="0"/>
                <a:cs typeface="Arial" panose="020B0604020202020204" pitchFamily="34" charset="0"/>
              </a:rPr>
              <a:t>Figure Left</a:t>
            </a:r>
            <a:r>
              <a:rPr lang="en-US" sz="1600" dirty="0">
                <a:solidFill>
                  <a:schemeClr val="bg1"/>
                </a:solidFill>
                <a:latin typeface="Arial" panose="020B0604020202020204" pitchFamily="34" charset="0"/>
                <a:cs typeface="Arial" panose="020B0604020202020204" pitchFamily="34" charset="0"/>
              </a:rPr>
              <a:t>: Focusing on the 4 immediate eigenvalues (between 0-5 pixels) there is a drop between each of them moving left to right, with respect to each other.</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
            </a:r>
            <a:br>
              <a:rPr lang="en-US" sz="1600" dirty="0">
                <a:solidFill>
                  <a:schemeClr val="bg1"/>
                </a:solidFill>
                <a:latin typeface="Arial" panose="020B0604020202020204" pitchFamily="34" charset="0"/>
                <a:cs typeface="Arial" panose="020B0604020202020204" pitchFamily="34" charset="0"/>
              </a:rPr>
            </a:br>
            <a:r>
              <a:rPr lang="en-US" sz="1600" dirty="0">
                <a:solidFill>
                  <a:srgbClr val="FFFF00"/>
                </a:solidFill>
                <a:latin typeface="Arial" panose="020B0604020202020204" pitchFamily="34" charset="0"/>
                <a:cs typeface="Arial" panose="020B0604020202020204" pitchFamily="34" charset="0"/>
              </a:rPr>
              <a:t>Figure Right</a:t>
            </a:r>
            <a:r>
              <a:rPr lang="en-US" sz="1600" dirty="0">
                <a:solidFill>
                  <a:schemeClr val="bg1"/>
                </a:solidFill>
                <a:latin typeface="Arial" panose="020B0604020202020204" pitchFamily="34" charset="0"/>
                <a:cs typeface="Arial" panose="020B0604020202020204" pitchFamily="34" charset="0"/>
              </a:rPr>
              <a:t>: These eigenvalues look similar to the original eigenvalues, but observing the eigenvalue located at the 4th pixel, it has been shifted slightly after  the replacement of values has been applied.</a:t>
            </a:r>
          </a:p>
        </p:txBody>
      </p:sp>
      <p:sp>
        <p:nvSpPr>
          <p:cNvPr id="5" name="Text Placeholder 4">
            <a:extLst>
              <a:ext uri="{FF2B5EF4-FFF2-40B4-BE49-F238E27FC236}">
                <a16:creationId xmlns:a16="http://schemas.microsoft.com/office/drawing/2014/main" id="{81ACFCC2-330A-40A0-8254-1724096CED9C}"/>
              </a:ext>
            </a:extLst>
          </p:cNvPr>
          <p:cNvSpPr>
            <a:spLocks noGrp="1"/>
          </p:cNvSpPr>
          <p:nvPr>
            <p:ph type="body" idx="1"/>
          </p:nvPr>
        </p:nvSpPr>
        <p:spPr>
          <a:xfrm>
            <a:off x="1819816" y="207306"/>
            <a:ext cx="2912204" cy="547832"/>
          </a:xfrm>
        </p:spPr>
        <p:txBody>
          <a:bodyPr>
            <a:normAutofit fontScale="70000" lnSpcReduction="20000"/>
          </a:bodyPr>
          <a:lstStyle/>
          <a:p>
            <a:r>
              <a:rPr lang="en-US" sz="3400" dirty="0">
                <a:solidFill>
                  <a:srgbClr val="FFFF00"/>
                </a:solidFill>
                <a:latin typeface="Arial" panose="020B0604020202020204" pitchFamily="34" charset="0"/>
                <a:cs typeface="Arial" panose="020B0604020202020204" pitchFamily="34" charset="0"/>
              </a:rPr>
              <a:t>Initial Process</a:t>
            </a:r>
            <a:r>
              <a:rPr lang="en-US" dirty="0">
                <a:solidFill>
                  <a:srgbClr val="FFFF00"/>
                </a:solidFill>
              </a:rPr>
              <a:t>	</a:t>
            </a:r>
          </a:p>
        </p:txBody>
      </p:sp>
      <p:sp>
        <p:nvSpPr>
          <p:cNvPr id="7" name="Text Placeholder 6">
            <a:extLst>
              <a:ext uri="{FF2B5EF4-FFF2-40B4-BE49-F238E27FC236}">
                <a16:creationId xmlns:a16="http://schemas.microsoft.com/office/drawing/2014/main" id="{B9160585-8AA6-4162-A819-884E910DE9D6}"/>
              </a:ext>
            </a:extLst>
          </p:cNvPr>
          <p:cNvSpPr>
            <a:spLocks noGrp="1"/>
          </p:cNvSpPr>
          <p:nvPr>
            <p:ph type="body" sz="quarter" idx="3"/>
          </p:nvPr>
        </p:nvSpPr>
        <p:spPr>
          <a:xfrm>
            <a:off x="7449911" y="-237841"/>
            <a:ext cx="3491570" cy="823911"/>
          </a:xfrm>
        </p:spPr>
        <p:txBody>
          <a:bodyPr>
            <a:normAutofit/>
          </a:bodyPr>
          <a:lstStyle/>
          <a:p>
            <a:r>
              <a:rPr lang="en-US" dirty="0">
                <a:solidFill>
                  <a:srgbClr val="FFFF00"/>
                </a:solidFill>
                <a:latin typeface="Arial" panose="020B0604020202020204" pitchFamily="34" charset="0"/>
                <a:cs typeface="Arial" panose="020B0604020202020204" pitchFamily="34" charset="0"/>
              </a:rPr>
              <a:t>Replacement Process</a:t>
            </a:r>
          </a:p>
        </p:txBody>
      </p:sp>
      <p:pic>
        <p:nvPicPr>
          <p:cNvPr id="9" name="Content Placeholder 8" descr="A close up of a map&#10;&#10;Description generated with very high confidence">
            <a:extLst>
              <a:ext uri="{FF2B5EF4-FFF2-40B4-BE49-F238E27FC236}">
                <a16:creationId xmlns:a16="http://schemas.microsoft.com/office/drawing/2014/main" id="{4A5D9BF7-E348-4C41-92FC-BAF77C7D498B}"/>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0" y="857103"/>
            <a:ext cx="5898317" cy="4492372"/>
          </a:xfrm>
        </p:spPr>
      </p:pic>
      <p:pic>
        <p:nvPicPr>
          <p:cNvPr id="13" name="Content Placeholder 12" descr="A close up of a map&#10;&#10;Description generated with very high confidence">
            <a:extLst>
              <a:ext uri="{FF2B5EF4-FFF2-40B4-BE49-F238E27FC236}">
                <a16:creationId xmlns:a16="http://schemas.microsoft.com/office/drawing/2014/main" id="{F5CE1C10-EE60-42F0-A349-2152B2037098}"/>
              </a:ext>
            </a:extLst>
          </p:cNvPr>
          <p:cNvPicPr>
            <a:picLocks noGrp="1" noChangeAspect="1"/>
          </p:cNvPicPr>
          <p:nvPr>
            <p:ph sz="quarter" idx="4"/>
          </p:nvPr>
        </p:nvPicPr>
        <p:blipFill>
          <a:blip r:embed="rId5">
            <a:extLst>
              <a:ext uri="{28A0092B-C50C-407E-A947-70E740481C1C}">
                <a14:useLocalDpi xmlns:a14="http://schemas.microsoft.com/office/drawing/2010/main" val="0"/>
              </a:ext>
            </a:extLst>
          </a:blip>
          <a:stretch>
            <a:fillRect/>
          </a:stretch>
        </p:blipFill>
        <p:spPr>
          <a:xfrm>
            <a:off x="6305759" y="857103"/>
            <a:ext cx="5873360" cy="4492372"/>
          </a:xfrm>
        </p:spPr>
      </p:pic>
      <p:pic>
        <p:nvPicPr>
          <p:cNvPr id="17" name="Picture 12" descr="Image result for JPSS Noaa Nasa logo">
            <a:extLst>
              <a:ext uri="{FF2B5EF4-FFF2-40B4-BE49-F238E27FC236}">
                <a16:creationId xmlns:a16="http://schemas.microsoft.com/office/drawing/2014/main" id="{013D97CF-6551-48D5-8AA4-0F1A5FE89998}"/>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81213" y="-9290"/>
            <a:ext cx="1354129" cy="76442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Image result for NOAA">
            <a:extLst>
              <a:ext uri="{FF2B5EF4-FFF2-40B4-BE49-F238E27FC236}">
                <a16:creationId xmlns:a16="http://schemas.microsoft.com/office/drawing/2014/main" id="{632F9934-9936-401F-A32F-C3959F6A5858}"/>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1354291" y="16971"/>
            <a:ext cx="823911" cy="823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24965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age result for earth background"/>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 y="0"/>
            <a:ext cx="12192001" cy="687304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3798" y="5349624"/>
            <a:ext cx="12192000" cy="1508376"/>
          </a:xfrm>
        </p:spPr>
        <p:txBody>
          <a:bodyPr>
            <a:noAutofit/>
          </a:bodyPr>
          <a:lstStyle/>
          <a:p>
            <a:pPr algn="ctr"/>
            <a:r>
              <a:rPr lang="en-US" sz="1600" dirty="0">
                <a:solidFill>
                  <a:srgbClr val="FFFF00"/>
                </a:solidFill>
                <a:latin typeface="Arial" panose="020B0604020202020204" pitchFamily="34" charset="0"/>
                <a:cs typeface="Arial" panose="020B0604020202020204" pitchFamily="34" charset="0"/>
              </a:rPr>
              <a:t>Figure Left</a:t>
            </a:r>
            <a:r>
              <a:rPr lang="en-US" sz="1600" dirty="0">
                <a:solidFill>
                  <a:schemeClr val="bg1"/>
                </a:solidFill>
                <a:latin typeface="Arial" panose="020B0604020202020204" pitchFamily="34" charset="0"/>
                <a:cs typeface="Arial" panose="020B0604020202020204" pitchFamily="34" charset="0"/>
              </a:rPr>
              <a:t>: Patterns can be combinations of straylight and wavelength shift, making them more difficult to analyze. Note that everything must be orthogonal to each other. The 1</a:t>
            </a:r>
            <a:r>
              <a:rPr lang="en-US" sz="1600" baseline="30000" dirty="0">
                <a:solidFill>
                  <a:schemeClr val="bg1"/>
                </a:solidFill>
                <a:latin typeface="Arial" panose="020B0604020202020204" pitchFamily="34" charset="0"/>
                <a:cs typeface="Arial" panose="020B0604020202020204" pitchFamily="34" charset="0"/>
              </a:rPr>
              <a:t>st </a:t>
            </a:r>
            <a:r>
              <a:rPr lang="en-US" sz="1600" dirty="0">
                <a:solidFill>
                  <a:schemeClr val="bg1"/>
                </a:solidFill>
                <a:latin typeface="Arial" panose="020B0604020202020204" pitchFamily="34" charset="0"/>
                <a:cs typeface="Arial" panose="020B0604020202020204" pitchFamily="34" charset="0"/>
              </a:rPr>
              <a:t>pattern shows some interesting behavior happening between 357 - 360nm.  Looking at the rest of the patterns, there might be some big outliers influencing the behavior of the signals due to the various spikes that can be seen</a:t>
            </a:r>
            <a:r>
              <a:rPr lang="en-US" sz="1600" dirty="0" smtClean="0">
                <a:solidFill>
                  <a:schemeClr val="bg1"/>
                </a:solidFill>
                <a:latin typeface="Arial" panose="020B0604020202020204" pitchFamily="34" charset="0"/>
                <a:cs typeface="Arial" panose="020B0604020202020204" pitchFamily="34" charset="0"/>
              </a:rPr>
              <a:t>.</a:t>
            </a:r>
            <a:r>
              <a:rPr lang="en-US" sz="1600" dirty="0">
                <a:solidFill>
                  <a:schemeClr val="bg1"/>
                </a:solidFill>
                <a:latin typeface="Arial" panose="020B0604020202020204" pitchFamily="34" charset="0"/>
                <a:cs typeface="Arial" panose="020B0604020202020204" pitchFamily="34" charset="0"/>
              </a:rPr>
              <a:t/>
            </a:r>
            <a:br>
              <a:rPr lang="en-US" sz="1600" dirty="0">
                <a:solidFill>
                  <a:schemeClr val="bg1"/>
                </a:solidFill>
                <a:latin typeface="Arial" panose="020B0604020202020204" pitchFamily="34" charset="0"/>
                <a:cs typeface="Arial" panose="020B0604020202020204" pitchFamily="34" charset="0"/>
              </a:rPr>
            </a:br>
            <a:r>
              <a:rPr lang="en-US" sz="1600" dirty="0">
                <a:solidFill>
                  <a:srgbClr val="FFFF00"/>
                </a:solidFill>
                <a:latin typeface="Arial" panose="020B0604020202020204" pitchFamily="34" charset="0"/>
                <a:cs typeface="Arial" panose="020B0604020202020204" pitchFamily="34" charset="0"/>
              </a:rPr>
              <a:t>Figure Right</a:t>
            </a:r>
            <a:r>
              <a:rPr lang="en-US" sz="1600" dirty="0">
                <a:solidFill>
                  <a:schemeClr val="bg1"/>
                </a:solidFill>
                <a:latin typeface="Arial" panose="020B0604020202020204" pitchFamily="34" charset="0"/>
                <a:cs typeface="Arial" panose="020B0604020202020204" pitchFamily="34" charset="0"/>
              </a:rPr>
              <a:t>: The 4</a:t>
            </a:r>
            <a:r>
              <a:rPr lang="en-US" sz="1600" baseline="30000" dirty="0">
                <a:solidFill>
                  <a:schemeClr val="bg1"/>
                </a:solidFill>
                <a:latin typeface="Arial" panose="020B0604020202020204" pitchFamily="34" charset="0"/>
                <a:cs typeface="Arial" panose="020B0604020202020204" pitchFamily="34" charset="0"/>
              </a:rPr>
              <a:t>th</a:t>
            </a:r>
            <a:r>
              <a:rPr lang="en-US" sz="1600" dirty="0">
                <a:solidFill>
                  <a:schemeClr val="bg1"/>
                </a:solidFill>
                <a:latin typeface="Arial" panose="020B0604020202020204" pitchFamily="34" charset="0"/>
                <a:cs typeface="Arial" panose="020B0604020202020204" pitchFamily="34" charset="0"/>
              </a:rPr>
              <a:t>, 5</a:t>
            </a:r>
            <a:r>
              <a:rPr lang="en-US" sz="1600" baseline="30000" dirty="0">
                <a:solidFill>
                  <a:schemeClr val="bg1"/>
                </a:solidFill>
                <a:latin typeface="Arial" panose="020B0604020202020204" pitchFamily="34" charset="0"/>
                <a:cs typeface="Arial" panose="020B0604020202020204" pitchFamily="34" charset="0"/>
              </a:rPr>
              <a:t>th</a:t>
            </a:r>
            <a:r>
              <a:rPr lang="en-US" sz="1600" dirty="0">
                <a:solidFill>
                  <a:schemeClr val="bg1"/>
                </a:solidFill>
                <a:latin typeface="Arial" panose="020B0604020202020204" pitchFamily="34" charset="0"/>
                <a:cs typeface="Arial" panose="020B0604020202020204" pitchFamily="34" charset="0"/>
              </a:rPr>
              <a:t>, and 6</a:t>
            </a:r>
            <a:r>
              <a:rPr lang="en-US" sz="1600" baseline="30000" dirty="0">
                <a:solidFill>
                  <a:schemeClr val="bg1"/>
                </a:solidFill>
                <a:latin typeface="Arial" panose="020B0604020202020204" pitchFamily="34" charset="0"/>
                <a:cs typeface="Arial" panose="020B0604020202020204" pitchFamily="34" charset="0"/>
              </a:rPr>
              <a:t>th</a:t>
            </a:r>
            <a:r>
              <a:rPr lang="en-US" sz="1600" dirty="0">
                <a:solidFill>
                  <a:schemeClr val="bg1"/>
                </a:solidFill>
                <a:latin typeface="Arial" panose="020B0604020202020204" pitchFamily="34" charset="0"/>
                <a:cs typeface="Arial" panose="020B0604020202020204" pitchFamily="34" charset="0"/>
              </a:rPr>
              <a:t> patterns have been corrected for large outliers. The most visually notable correction is the 5</a:t>
            </a:r>
            <a:r>
              <a:rPr lang="en-US" sz="1600" baseline="30000" dirty="0">
                <a:solidFill>
                  <a:schemeClr val="bg1"/>
                </a:solidFill>
                <a:latin typeface="Arial" panose="020B0604020202020204" pitchFamily="34" charset="0"/>
                <a:cs typeface="Arial" panose="020B0604020202020204" pitchFamily="34" charset="0"/>
              </a:rPr>
              <a:t>th</a:t>
            </a:r>
            <a:r>
              <a:rPr lang="en-US" sz="1600" dirty="0">
                <a:solidFill>
                  <a:schemeClr val="bg1"/>
                </a:solidFill>
                <a:latin typeface="Arial" panose="020B0604020202020204" pitchFamily="34" charset="0"/>
                <a:cs typeface="Arial" panose="020B0604020202020204" pitchFamily="34" charset="0"/>
              </a:rPr>
              <a:t> pattern, where the large down in the signal at 352 nm and 358 nm, respectively, have been corrected for.</a:t>
            </a:r>
            <a:endParaRPr lang="en-US" sz="2000" dirty="0">
              <a:solidFill>
                <a:schemeClr val="bg1"/>
              </a:solidFill>
              <a:latin typeface="Arial" panose="020B0604020202020204" pitchFamily="34" charset="0"/>
              <a:cs typeface="Arial" panose="020B0604020202020204" pitchFamily="34" charset="0"/>
            </a:endParaRPr>
          </a:p>
        </p:txBody>
      </p:sp>
      <p:sp>
        <p:nvSpPr>
          <p:cNvPr id="5" name="Text Placeholder 4">
            <a:extLst>
              <a:ext uri="{FF2B5EF4-FFF2-40B4-BE49-F238E27FC236}">
                <a16:creationId xmlns:a16="http://schemas.microsoft.com/office/drawing/2014/main" id="{81ACFCC2-330A-40A0-8254-1724096CED9C}"/>
              </a:ext>
            </a:extLst>
          </p:cNvPr>
          <p:cNvSpPr>
            <a:spLocks noGrp="1"/>
          </p:cNvSpPr>
          <p:nvPr>
            <p:ph type="body" idx="1"/>
          </p:nvPr>
        </p:nvSpPr>
        <p:spPr>
          <a:xfrm>
            <a:off x="1721788" y="168225"/>
            <a:ext cx="2512154" cy="738167"/>
          </a:xfrm>
        </p:spPr>
        <p:txBody>
          <a:bodyPr>
            <a:normAutofit lnSpcReduction="10000"/>
          </a:bodyPr>
          <a:lstStyle/>
          <a:p>
            <a:r>
              <a:rPr lang="en-US" dirty="0">
                <a:solidFill>
                  <a:srgbClr val="FFFF00"/>
                </a:solidFill>
                <a:latin typeface="Arial" panose="020B0604020202020204" pitchFamily="34" charset="0"/>
                <a:cs typeface="Arial" panose="020B0604020202020204" pitchFamily="34" charset="0"/>
              </a:rPr>
              <a:t>Initial Process</a:t>
            </a:r>
            <a:r>
              <a:rPr lang="en-US" dirty="0">
                <a:solidFill>
                  <a:srgbClr val="FFFF00"/>
                </a:solidFill>
              </a:rPr>
              <a:t>	</a:t>
            </a:r>
          </a:p>
        </p:txBody>
      </p:sp>
      <p:sp>
        <p:nvSpPr>
          <p:cNvPr id="7" name="Text Placeholder 6">
            <a:extLst>
              <a:ext uri="{FF2B5EF4-FFF2-40B4-BE49-F238E27FC236}">
                <a16:creationId xmlns:a16="http://schemas.microsoft.com/office/drawing/2014/main" id="{B9160585-8AA6-4162-A819-884E910DE9D6}"/>
              </a:ext>
            </a:extLst>
          </p:cNvPr>
          <p:cNvSpPr>
            <a:spLocks noGrp="1"/>
          </p:cNvSpPr>
          <p:nvPr>
            <p:ph type="body" sz="quarter" idx="3"/>
          </p:nvPr>
        </p:nvSpPr>
        <p:spPr>
          <a:xfrm>
            <a:off x="7449911" y="-237841"/>
            <a:ext cx="3491570" cy="823911"/>
          </a:xfrm>
        </p:spPr>
        <p:txBody>
          <a:bodyPr>
            <a:normAutofit/>
          </a:bodyPr>
          <a:lstStyle/>
          <a:p>
            <a:r>
              <a:rPr lang="en-US" dirty="0">
                <a:solidFill>
                  <a:srgbClr val="FFFF00"/>
                </a:solidFill>
                <a:latin typeface="Arial" panose="020B0604020202020204" pitchFamily="34" charset="0"/>
                <a:cs typeface="Arial" panose="020B0604020202020204" pitchFamily="34" charset="0"/>
              </a:rPr>
              <a:t>Replacement Process</a:t>
            </a:r>
          </a:p>
        </p:txBody>
      </p:sp>
      <p:pic>
        <p:nvPicPr>
          <p:cNvPr id="9" name="Content Placeholder 8" descr="A picture containing text&#10;&#10;Description generated with very high confidence">
            <a:extLst>
              <a:ext uri="{FF2B5EF4-FFF2-40B4-BE49-F238E27FC236}">
                <a16:creationId xmlns:a16="http://schemas.microsoft.com/office/drawing/2014/main" id="{946C2716-7082-425C-8F27-692813AB4C15}"/>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3797" y="857103"/>
            <a:ext cx="5937520" cy="4393909"/>
          </a:xfrm>
        </p:spPr>
      </p:pic>
      <p:pic>
        <p:nvPicPr>
          <p:cNvPr id="13" name="Content Placeholder 12" descr="A picture containing text&#10;&#10;Description generated with very high confidence">
            <a:extLst>
              <a:ext uri="{FF2B5EF4-FFF2-40B4-BE49-F238E27FC236}">
                <a16:creationId xmlns:a16="http://schemas.microsoft.com/office/drawing/2014/main" id="{A491C1F2-28D0-4964-9DC0-D251646035F5}"/>
              </a:ext>
            </a:extLst>
          </p:cNvPr>
          <p:cNvPicPr>
            <a:picLocks noGrp="1" noChangeAspect="1"/>
          </p:cNvPicPr>
          <p:nvPr>
            <p:ph sz="quarter" idx="4"/>
          </p:nvPr>
        </p:nvPicPr>
        <p:blipFill>
          <a:blip r:embed="rId5">
            <a:extLst>
              <a:ext uri="{28A0092B-C50C-407E-A947-70E740481C1C}">
                <a14:useLocalDpi xmlns:a14="http://schemas.microsoft.com/office/drawing/2010/main" val="0"/>
              </a:ext>
            </a:extLst>
          </a:blip>
          <a:stretch>
            <a:fillRect/>
          </a:stretch>
        </p:blipFill>
        <p:spPr>
          <a:xfrm>
            <a:off x="6210169" y="857102"/>
            <a:ext cx="5995628" cy="4393908"/>
          </a:xfrm>
        </p:spPr>
      </p:pic>
      <p:pic>
        <p:nvPicPr>
          <p:cNvPr id="17" name="Picture 12" descr="Image result for JPSS Noaa Nasa logo">
            <a:extLst>
              <a:ext uri="{FF2B5EF4-FFF2-40B4-BE49-F238E27FC236}">
                <a16:creationId xmlns:a16="http://schemas.microsoft.com/office/drawing/2014/main" id="{4BFBCEC2-15B7-4AEE-BC89-80A29C2EA491}"/>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81213" y="-9290"/>
            <a:ext cx="1354129" cy="76442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Image result for NOAA">
            <a:extLst>
              <a:ext uri="{FF2B5EF4-FFF2-40B4-BE49-F238E27FC236}">
                <a16:creationId xmlns:a16="http://schemas.microsoft.com/office/drawing/2014/main" id="{4D696FD7-78C7-4034-AADA-A09A958DFD2E}"/>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1354291" y="16971"/>
            <a:ext cx="823911" cy="823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17866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age result for earth background"/>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 y="0"/>
            <a:ext cx="12192001" cy="687304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3799" y="5349474"/>
            <a:ext cx="12192000" cy="1508525"/>
          </a:xfrm>
        </p:spPr>
        <p:txBody>
          <a:bodyPr>
            <a:noAutofit/>
          </a:bodyPr>
          <a:lstStyle/>
          <a:p>
            <a:pPr algn="ctr"/>
            <a:r>
              <a:rPr lang="en-US" sz="1600" dirty="0">
                <a:solidFill>
                  <a:srgbClr val="FFFF00"/>
                </a:solidFill>
                <a:latin typeface="Arial" panose="020B0604020202020204" pitchFamily="34" charset="0"/>
                <a:cs typeface="Arial" panose="020B0604020202020204" pitchFamily="34" charset="0"/>
              </a:rPr>
              <a:t>Figure Left</a:t>
            </a:r>
            <a:r>
              <a:rPr lang="en-US" sz="1600" dirty="0">
                <a:solidFill>
                  <a:schemeClr val="bg1"/>
                </a:solidFill>
                <a:latin typeface="Arial" panose="020B0604020202020204" pitchFamily="34" charset="0"/>
                <a:cs typeface="Arial" panose="020B0604020202020204" pitchFamily="34" charset="0"/>
              </a:rPr>
              <a:t>: The 1</a:t>
            </a:r>
            <a:r>
              <a:rPr lang="en-US" sz="1600" baseline="30000" dirty="0">
                <a:solidFill>
                  <a:schemeClr val="bg1"/>
                </a:solidFill>
                <a:latin typeface="Arial" panose="020B0604020202020204" pitchFamily="34" charset="0"/>
                <a:cs typeface="Arial" panose="020B0604020202020204" pitchFamily="34" charset="0"/>
              </a:rPr>
              <a:t>st</a:t>
            </a:r>
            <a:r>
              <a:rPr lang="en-US" sz="1600" dirty="0">
                <a:solidFill>
                  <a:schemeClr val="bg1"/>
                </a:solidFill>
                <a:latin typeface="Arial" panose="020B0604020202020204" pitchFamily="34" charset="0"/>
                <a:cs typeface="Arial" panose="020B0604020202020204" pitchFamily="34" charset="0"/>
              </a:rPr>
              <a:t> </a:t>
            </a:r>
            <a:r>
              <a:rPr lang="en-US" sz="1600" dirty="0" smtClean="0">
                <a:solidFill>
                  <a:schemeClr val="bg1"/>
                </a:solidFill>
                <a:latin typeface="Arial" panose="020B0604020202020204" pitchFamily="34" charset="0"/>
                <a:cs typeface="Arial" panose="020B0604020202020204" pitchFamily="34" charset="0"/>
              </a:rPr>
              <a:t>and 2</a:t>
            </a:r>
            <a:r>
              <a:rPr lang="en-US" sz="1600" baseline="30000" dirty="0" smtClean="0">
                <a:solidFill>
                  <a:schemeClr val="bg1"/>
                </a:solidFill>
                <a:latin typeface="Arial" panose="020B0604020202020204" pitchFamily="34" charset="0"/>
                <a:cs typeface="Arial" panose="020B0604020202020204" pitchFamily="34" charset="0"/>
              </a:rPr>
              <a:t>nd</a:t>
            </a:r>
            <a:r>
              <a:rPr lang="en-US" sz="1600" dirty="0" smtClean="0">
                <a:solidFill>
                  <a:schemeClr val="bg1"/>
                </a:solidFill>
                <a:latin typeface="Arial" panose="020B0604020202020204" pitchFamily="34" charset="0"/>
                <a:cs typeface="Arial" panose="020B0604020202020204" pitchFamily="34" charset="0"/>
              </a:rPr>
              <a:t> </a:t>
            </a:r>
            <a:r>
              <a:rPr lang="en-US" sz="1600" dirty="0">
                <a:solidFill>
                  <a:schemeClr val="bg1"/>
                </a:solidFill>
                <a:latin typeface="Arial" panose="020B0604020202020204" pitchFamily="34" charset="0"/>
                <a:cs typeface="Arial" panose="020B0604020202020204" pitchFamily="34" charset="0"/>
              </a:rPr>
              <a:t>coefficient shows </a:t>
            </a:r>
            <a:r>
              <a:rPr lang="en-US" sz="1600" dirty="0" smtClean="0">
                <a:solidFill>
                  <a:schemeClr val="bg1"/>
                </a:solidFill>
                <a:latin typeface="Arial" panose="020B0604020202020204" pitchFamily="34" charset="0"/>
                <a:cs typeface="Arial" panose="020B0604020202020204" pitchFamily="34" charset="0"/>
              </a:rPr>
              <a:t>orbital variation related to wavelength shifts and stray light or Ring effect. </a:t>
            </a:r>
            <a:r>
              <a:rPr lang="en-US" sz="1600" dirty="0">
                <a:solidFill>
                  <a:schemeClr val="bg1"/>
                </a:solidFill>
                <a:latin typeface="Arial" panose="020B0604020202020204" pitchFamily="34" charset="0"/>
                <a:cs typeface="Arial" panose="020B0604020202020204" pitchFamily="34" charset="0"/>
              </a:rPr>
              <a:t>The 3</a:t>
            </a:r>
            <a:r>
              <a:rPr lang="en-US" sz="1600" baseline="30000" dirty="0">
                <a:solidFill>
                  <a:schemeClr val="bg1"/>
                </a:solidFill>
                <a:latin typeface="Arial" panose="020B0604020202020204" pitchFamily="34" charset="0"/>
                <a:cs typeface="Arial" panose="020B0604020202020204" pitchFamily="34" charset="0"/>
              </a:rPr>
              <a:t>rd</a:t>
            </a:r>
            <a:r>
              <a:rPr lang="en-US" sz="1600" dirty="0">
                <a:solidFill>
                  <a:schemeClr val="bg1"/>
                </a:solidFill>
                <a:latin typeface="Arial" panose="020B0604020202020204" pitchFamily="34" charset="0"/>
                <a:cs typeface="Arial" panose="020B0604020202020204" pitchFamily="34" charset="0"/>
              </a:rPr>
              <a:t> pattern is a little more difficult to interpret, possibly due to stray light. The 4</a:t>
            </a:r>
            <a:r>
              <a:rPr lang="en-US" sz="1600" baseline="30000" dirty="0">
                <a:solidFill>
                  <a:schemeClr val="bg1"/>
                </a:solidFill>
                <a:latin typeface="Arial" panose="020B0604020202020204" pitchFamily="34" charset="0"/>
                <a:cs typeface="Arial" panose="020B0604020202020204" pitchFamily="34" charset="0"/>
              </a:rPr>
              <a:t>th</a:t>
            </a:r>
            <a:r>
              <a:rPr lang="en-US" sz="1600" dirty="0">
                <a:solidFill>
                  <a:schemeClr val="bg1"/>
                </a:solidFill>
                <a:latin typeface="Arial" panose="020B0604020202020204" pitchFamily="34" charset="0"/>
                <a:cs typeface="Arial" panose="020B0604020202020204" pitchFamily="34" charset="0"/>
              </a:rPr>
              <a:t>, 5</a:t>
            </a:r>
            <a:r>
              <a:rPr lang="en-US" sz="1600" baseline="30000" dirty="0">
                <a:solidFill>
                  <a:schemeClr val="bg1"/>
                </a:solidFill>
                <a:latin typeface="Arial" panose="020B0604020202020204" pitchFamily="34" charset="0"/>
                <a:cs typeface="Arial" panose="020B0604020202020204" pitchFamily="34" charset="0"/>
              </a:rPr>
              <a:t>th</a:t>
            </a:r>
            <a:r>
              <a:rPr lang="en-US" sz="1600" dirty="0">
                <a:solidFill>
                  <a:schemeClr val="bg1"/>
                </a:solidFill>
                <a:latin typeface="Arial" panose="020B0604020202020204" pitchFamily="34" charset="0"/>
                <a:cs typeface="Arial" panose="020B0604020202020204" pitchFamily="34" charset="0"/>
              </a:rPr>
              <a:t>, and 6</a:t>
            </a:r>
            <a:r>
              <a:rPr lang="en-US" sz="1600" baseline="30000" dirty="0">
                <a:solidFill>
                  <a:schemeClr val="bg1"/>
                </a:solidFill>
                <a:latin typeface="Arial" panose="020B0604020202020204" pitchFamily="34" charset="0"/>
                <a:cs typeface="Arial" panose="020B0604020202020204" pitchFamily="34" charset="0"/>
              </a:rPr>
              <a:t>th</a:t>
            </a:r>
            <a:r>
              <a:rPr lang="en-US" sz="1600" dirty="0">
                <a:solidFill>
                  <a:schemeClr val="bg1"/>
                </a:solidFill>
                <a:latin typeface="Arial" panose="020B0604020202020204" pitchFamily="34" charset="0"/>
                <a:cs typeface="Arial" panose="020B0604020202020204" pitchFamily="34" charset="0"/>
              </a:rPr>
              <a:t> coefficients contain visually large outliers that suppress the rest of the coefficient. </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
            </a:r>
            <a:br>
              <a:rPr lang="en-US" sz="1600" dirty="0">
                <a:solidFill>
                  <a:schemeClr val="bg1"/>
                </a:solidFill>
                <a:latin typeface="Arial" panose="020B0604020202020204" pitchFamily="34" charset="0"/>
                <a:cs typeface="Arial" panose="020B0604020202020204" pitchFamily="34" charset="0"/>
              </a:rPr>
            </a:br>
            <a:r>
              <a:rPr lang="en-US" sz="1600" dirty="0">
                <a:solidFill>
                  <a:srgbClr val="FFFF00"/>
                </a:solidFill>
                <a:latin typeface="Arial" panose="020B0604020202020204" pitchFamily="34" charset="0"/>
                <a:cs typeface="Arial" panose="020B0604020202020204" pitchFamily="34" charset="0"/>
              </a:rPr>
              <a:t>Figure Right</a:t>
            </a:r>
            <a:r>
              <a:rPr lang="en-US" sz="1600" dirty="0">
                <a:solidFill>
                  <a:schemeClr val="bg1"/>
                </a:solidFill>
                <a:latin typeface="Arial" panose="020B0604020202020204" pitchFamily="34" charset="0"/>
                <a:cs typeface="Arial" panose="020B0604020202020204" pitchFamily="34" charset="0"/>
              </a:rPr>
              <a:t>: The first three coefficients look the same as the original. The 4</a:t>
            </a:r>
            <a:r>
              <a:rPr lang="en-US" sz="1600" baseline="30000" dirty="0">
                <a:solidFill>
                  <a:schemeClr val="bg1"/>
                </a:solidFill>
                <a:latin typeface="Arial" panose="020B0604020202020204" pitchFamily="34" charset="0"/>
                <a:cs typeface="Arial" panose="020B0604020202020204" pitchFamily="34" charset="0"/>
              </a:rPr>
              <a:t>th</a:t>
            </a:r>
            <a:r>
              <a:rPr lang="en-US" sz="1600" dirty="0">
                <a:solidFill>
                  <a:schemeClr val="bg1"/>
                </a:solidFill>
                <a:latin typeface="Arial" panose="020B0604020202020204" pitchFamily="34" charset="0"/>
                <a:cs typeface="Arial" panose="020B0604020202020204" pitchFamily="34" charset="0"/>
              </a:rPr>
              <a:t>, 5</a:t>
            </a:r>
            <a:r>
              <a:rPr lang="en-US" sz="1600" baseline="30000" dirty="0">
                <a:solidFill>
                  <a:schemeClr val="bg1"/>
                </a:solidFill>
                <a:latin typeface="Arial" panose="020B0604020202020204" pitchFamily="34" charset="0"/>
                <a:cs typeface="Arial" panose="020B0604020202020204" pitchFamily="34" charset="0"/>
              </a:rPr>
              <a:t>th</a:t>
            </a:r>
            <a:r>
              <a:rPr lang="en-US" sz="1600" dirty="0">
                <a:solidFill>
                  <a:schemeClr val="bg1"/>
                </a:solidFill>
                <a:latin typeface="Arial" panose="020B0604020202020204" pitchFamily="34" charset="0"/>
                <a:cs typeface="Arial" panose="020B0604020202020204" pitchFamily="34" charset="0"/>
              </a:rPr>
              <a:t>, and 6</a:t>
            </a:r>
            <a:r>
              <a:rPr lang="en-US" sz="1600" baseline="30000" dirty="0">
                <a:solidFill>
                  <a:schemeClr val="bg1"/>
                </a:solidFill>
                <a:latin typeface="Arial" panose="020B0604020202020204" pitchFamily="34" charset="0"/>
                <a:cs typeface="Arial" panose="020B0604020202020204" pitchFamily="34" charset="0"/>
              </a:rPr>
              <a:t>th</a:t>
            </a:r>
            <a:r>
              <a:rPr lang="en-US" sz="1600" dirty="0">
                <a:solidFill>
                  <a:schemeClr val="bg1"/>
                </a:solidFill>
                <a:latin typeface="Arial" panose="020B0604020202020204" pitchFamily="34" charset="0"/>
                <a:cs typeface="Arial" panose="020B0604020202020204" pitchFamily="34" charset="0"/>
              </a:rPr>
              <a:t> coefficients have been corrected for and more recognizable patterns emerge.</a:t>
            </a:r>
          </a:p>
        </p:txBody>
      </p:sp>
      <p:sp>
        <p:nvSpPr>
          <p:cNvPr id="5" name="Text Placeholder 4">
            <a:extLst>
              <a:ext uri="{FF2B5EF4-FFF2-40B4-BE49-F238E27FC236}">
                <a16:creationId xmlns:a16="http://schemas.microsoft.com/office/drawing/2014/main" id="{81ACFCC2-330A-40A0-8254-1724096CED9C}"/>
              </a:ext>
            </a:extLst>
          </p:cNvPr>
          <p:cNvSpPr>
            <a:spLocks noGrp="1"/>
          </p:cNvSpPr>
          <p:nvPr>
            <p:ph type="body" idx="1"/>
          </p:nvPr>
        </p:nvSpPr>
        <p:spPr>
          <a:xfrm>
            <a:off x="1840334" y="174114"/>
            <a:ext cx="2557874" cy="738167"/>
          </a:xfrm>
        </p:spPr>
        <p:txBody>
          <a:bodyPr>
            <a:normAutofit lnSpcReduction="10000"/>
          </a:bodyPr>
          <a:lstStyle/>
          <a:p>
            <a:r>
              <a:rPr lang="en-US" dirty="0">
                <a:solidFill>
                  <a:srgbClr val="FFFF00"/>
                </a:solidFill>
                <a:latin typeface="Arial" panose="020B0604020202020204" pitchFamily="34" charset="0"/>
                <a:cs typeface="Arial" panose="020B0604020202020204" pitchFamily="34" charset="0"/>
              </a:rPr>
              <a:t>Initial Process</a:t>
            </a:r>
            <a:r>
              <a:rPr lang="en-US" dirty="0">
                <a:solidFill>
                  <a:srgbClr val="FFFF00"/>
                </a:solidFill>
              </a:rPr>
              <a:t>	</a:t>
            </a:r>
          </a:p>
        </p:txBody>
      </p:sp>
      <p:sp>
        <p:nvSpPr>
          <p:cNvPr id="7" name="Text Placeholder 6">
            <a:extLst>
              <a:ext uri="{FF2B5EF4-FFF2-40B4-BE49-F238E27FC236}">
                <a16:creationId xmlns:a16="http://schemas.microsoft.com/office/drawing/2014/main" id="{B9160585-8AA6-4162-A819-884E910DE9D6}"/>
              </a:ext>
            </a:extLst>
          </p:cNvPr>
          <p:cNvSpPr>
            <a:spLocks noGrp="1"/>
          </p:cNvSpPr>
          <p:nvPr>
            <p:ph type="body" sz="quarter" idx="3"/>
          </p:nvPr>
        </p:nvSpPr>
        <p:spPr>
          <a:xfrm>
            <a:off x="7449911" y="-237841"/>
            <a:ext cx="3491570" cy="823911"/>
          </a:xfrm>
        </p:spPr>
        <p:txBody>
          <a:bodyPr>
            <a:normAutofit/>
          </a:bodyPr>
          <a:lstStyle/>
          <a:p>
            <a:r>
              <a:rPr lang="en-US" dirty="0">
                <a:solidFill>
                  <a:srgbClr val="FFFF00"/>
                </a:solidFill>
                <a:latin typeface="Arial" panose="020B0604020202020204" pitchFamily="34" charset="0"/>
                <a:cs typeface="Arial" panose="020B0604020202020204" pitchFamily="34" charset="0"/>
              </a:rPr>
              <a:t>Replacement Process</a:t>
            </a:r>
          </a:p>
        </p:txBody>
      </p:sp>
      <p:pic>
        <p:nvPicPr>
          <p:cNvPr id="9" name="Content Placeholder 8" descr="A close up of a window&#10;&#10;Description generated with high confidence">
            <a:extLst>
              <a:ext uri="{FF2B5EF4-FFF2-40B4-BE49-F238E27FC236}">
                <a16:creationId xmlns:a16="http://schemas.microsoft.com/office/drawing/2014/main" id="{940BA10D-C275-47CA-8C98-BA96EB812152}"/>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3798" y="857103"/>
            <a:ext cx="5970318" cy="4492372"/>
          </a:xfrm>
        </p:spPr>
      </p:pic>
      <p:pic>
        <p:nvPicPr>
          <p:cNvPr id="13" name="Content Placeholder 12" descr="A close up of a window&#10;&#10;Description generated with high confidence">
            <a:extLst>
              <a:ext uri="{FF2B5EF4-FFF2-40B4-BE49-F238E27FC236}">
                <a16:creationId xmlns:a16="http://schemas.microsoft.com/office/drawing/2014/main" id="{FFDD67ED-D0C4-42C1-965B-826B79D149A7}"/>
              </a:ext>
            </a:extLst>
          </p:cNvPr>
          <p:cNvPicPr>
            <a:picLocks noGrp="1" noChangeAspect="1"/>
          </p:cNvPicPr>
          <p:nvPr>
            <p:ph sz="quarter" idx="4"/>
          </p:nvPr>
        </p:nvPicPr>
        <p:blipFill>
          <a:blip r:embed="rId5">
            <a:extLst>
              <a:ext uri="{28A0092B-C50C-407E-A947-70E740481C1C}">
                <a14:useLocalDpi xmlns:a14="http://schemas.microsoft.com/office/drawing/2010/main" val="0"/>
              </a:ext>
            </a:extLst>
          </a:blip>
          <a:stretch>
            <a:fillRect/>
          </a:stretch>
        </p:blipFill>
        <p:spPr>
          <a:xfrm>
            <a:off x="6189098" y="857103"/>
            <a:ext cx="6016700" cy="4492372"/>
          </a:xfrm>
        </p:spPr>
      </p:pic>
      <p:pic>
        <p:nvPicPr>
          <p:cNvPr id="17" name="Picture 12" descr="Image result for JPSS Noaa Nasa logo">
            <a:extLst>
              <a:ext uri="{FF2B5EF4-FFF2-40B4-BE49-F238E27FC236}">
                <a16:creationId xmlns:a16="http://schemas.microsoft.com/office/drawing/2014/main" id="{09186140-5110-4D58-AB35-559EA208949F}"/>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81213" y="-9290"/>
            <a:ext cx="1354129" cy="76442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Image result for NOAA">
            <a:extLst>
              <a:ext uri="{FF2B5EF4-FFF2-40B4-BE49-F238E27FC236}">
                <a16:creationId xmlns:a16="http://schemas.microsoft.com/office/drawing/2014/main" id="{C9A0FE14-8992-45E9-B610-63767DCE1134}"/>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1354291" y="16971"/>
            <a:ext cx="823911" cy="823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69021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age result for earth background"/>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 y="0"/>
            <a:ext cx="12192001" cy="687304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3798" y="5349624"/>
            <a:ext cx="12192000" cy="1508376"/>
          </a:xfrm>
        </p:spPr>
        <p:txBody>
          <a:bodyPr>
            <a:noAutofit/>
          </a:bodyPr>
          <a:lstStyle/>
          <a:p>
            <a:pPr algn="ctr"/>
            <a:r>
              <a:rPr lang="en-US" sz="1600" dirty="0">
                <a:solidFill>
                  <a:srgbClr val="FFFF00"/>
                </a:solidFill>
                <a:latin typeface="Arial" panose="020B0604020202020204" pitchFamily="34" charset="0"/>
                <a:cs typeface="Arial" panose="020B0604020202020204" pitchFamily="34" charset="0"/>
              </a:rPr>
              <a:t>Figure Left</a:t>
            </a:r>
            <a:r>
              <a:rPr lang="en-US" sz="1600" dirty="0">
                <a:solidFill>
                  <a:schemeClr val="bg1"/>
                </a:solidFill>
                <a:latin typeface="Arial" panose="020B0604020202020204" pitchFamily="34" charset="0"/>
                <a:cs typeface="Arial" panose="020B0604020202020204" pitchFamily="34" charset="0"/>
              </a:rPr>
              <a:t>: The behavior of this signal shows that there </a:t>
            </a:r>
            <a:r>
              <a:rPr lang="en-US" sz="1600" dirty="0" smtClean="0">
                <a:solidFill>
                  <a:schemeClr val="bg1"/>
                </a:solidFill>
                <a:latin typeface="Arial" panose="020B0604020202020204" pitchFamily="34" charset="0"/>
                <a:cs typeface="Arial" panose="020B0604020202020204" pitchFamily="34" charset="0"/>
              </a:rPr>
              <a:t>is an outlier at </a:t>
            </a:r>
            <a:r>
              <a:rPr lang="en-US" sz="1600" dirty="0">
                <a:solidFill>
                  <a:schemeClr val="bg1"/>
                </a:solidFill>
                <a:latin typeface="Arial" panose="020B0604020202020204" pitchFamily="34" charset="0"/>
                <a:cs typeface="Arial" panose="020B0604020202020204" pitchFamily="34" charset="0"/>
              </a:rPr>
              <a:t>358 nm. The </a:t>
            </a:r>
            <a:r>
              <a:rPr lang="en-US" sz="1600" dirty="0" smtClean="0">
                <a:solidFill>
                  <a:schemeClr val="bg1"/>
                </a:solidFill>
                <a:latin typeface="Arial" panose="020B0604020202020204" pitchFamily="34" charset="0"/>
                <a:cs typeface="Arial" panose="020B0604020202020204" pitchFamily="34" charset="0"/>
              </a:rPr>
              <a:t>spike </a:t>
            </a:r>
            <a:r>
              <a:rPr lang="en-US" sz="1600" dirty="0">
                <a:solidFill>
                  <a:schemeClr val="bg1"/>
                </a:solidFill>
                <a:latin typeface="Arial" panose="020B0604020202020204" pitchFamily="34" charset="0"/>
                <a:cs typeface="Arial" panose="020B0604020202020204" pitchFamily="34" charset="0"/>
              </a:rPr>
              <a:t>at this wavelength is bigger than 1.0% </a:t>
            </a:r>
            <a:r>
              <a:rPr lang="en-US" sz="1600" dirty="0" smtClean="0">
                <a:solidFill>
                  <a:schemeClr val="bg1"/>
                </a:solidFill>
                <a:latin typeface="Arial" panose="020B0604020202020204" pitchFamily="34" charset="0"/>
                <a:cs typeface="Arial" panose="020B0604020202020204" pitchFamily="34" charset="0"/>
              </a:rPr>
              <a:t>relative to the model fit.</a:t>
            </a:r>
            <a:r>
              <a:rPr lang="en-US" sz="1600" dirty="0">
                <a:solidFill>
                  <a:schemeClr val="bg1"/>
                </a:solidFill>
                <a:latin typeface="Arial" panose="020B0604020202020204" pitchFamily="34" charset="0"/>
                <a:cs typeface="Arial" panose="020B0604020202020204" pitchFamily="34" charset="0"/>
              </a:rPr>
              <a:t/>
            </a:r>
            <a:br>
              <a:rPr lang="en-US" sz="1600" dirty="0">
                <a:solidFill>
                  <a:schemeClr val="bg1"/>
                </a:solidFill>
                <a:latin typeface="Arial" panose="020B0604020202020204" pitchFamily="34" charset="0"/>
                <a:cs typeface="Arial" panose="020B0604020202020204" pitchFamily="34" charset="0"/>
              </a:rPr>
            </a:br>
            <a:r>
              <a:rPr lang="en-US" sz="1600" dirty="0">
                <a:solidFill>
                  <a:srgbClr val="FFFF00"/>
                </a:solidFill>
                <a:latin typeface="Arial" panose="020B0604020202020204" pitchFamily="34" charset="0"/>
                <a:cs typeface="Arial" panose="020B0604020202020204" pitchFamily="34" charset="0"/>
              </a:rPr>
              <a:t>Figure Right</a:t>
            </a:r>
            <a:r>
              <a:rPr lang="en-US" sz="1600" dirty="0">
                <a:solidFill>
                  <a:schemeClr val="bg1"/>
                </a:solidFill>
                <a:latin typeface="Arial" panose="020B0604020202020204" pitchFamily="34" charset="0"/>
                <a:cs typeface="Arial" panose="020B0604020202020204" pitchFamily="34" charset="0"/>
              </a:rPr>
              <a:t>: The signal compared to the original has significantly improved. The error at 358 nm has been reduced roughly </a:t>
            </a:r>
            <a:r>
              <a:rPr lang="en-US" sz="1600" dirty="0" smtClean="0">
                <a:solidFill>
                  <a:schemeClr val="bg1"/>
                </a:solidFill>
                <a:latin typeface="Arial" panose="020B0604020202020204" pitchFamily="34" charset="0"/>
                <a:cs typeface="Arial" panose="020B0604020202020204" pitchFamily="34" charset="0"/>
              </a:rPr>
              <a:t>or less than 0.4%. </a:t>
            </a:r>
            <a:r>
              <a:rPr lang="en-US" sz="1600" dirty="0">
                <a:solidFill>
                  <a:schemeClr val="bg1"/>
                </a:solidFill>
                <a:latin typeface="Arial" panose="020B0604020202020204" pitchFamily="34" charset="0"/>
                <a:cs typeface="Arial" panose="020B0604020202020204" pitchFamily="34" charset="0"/>
              </a:rPr>
              <a:t>This can be considered to be a nosier signal </a:t>
            </a:r>
            <a:r>
              <a:rPr lang="en-US" sz="1600" dirty="0" smtClean="0">
                <a:solidFill>
                  <a:schemeClr val="bg1"/>
                </a:solidFill>
                <a:latin typeface="Arial" panose="020B0604020202020204" pitchFamily="34" charset="0"/>
                <a:cs typeface="Arial" panose="020B0604020202020204" pitchFamily="34" charset="0"/>
              </a:rPr>
              <a:t>rather than </a:t>
            </a:r>
            <a:r>
              <a:rPr lang="en-US" sz="1600" dirty="0">
                <a:solidFill>
                  <a:schemeClr val="bg1"/>
                </a:solidFill>
                <a:latin typeface="Arial" panose="020B0604020202020204" pitchFamily="34" charset="0"/>
                <a:cs typeface="Arial" panose="020B0604020202020204" pitchFamily="34" charset="0"/>
              </a:rPr>
              <a:t>a signal dominated by bad behavior. </a:t>
            </a:r>
          </a:p>
        </p:txBody>
      </p:sp>
      <p:sp>
        <p:nvSpPr>
          <p:cNvPr id="5" name="Text Placeholder 4">
            <a:extLst>
              <a:ext uri="{FF2B5EF4-FFF2-40B4-BE49-F238E27FC236}">
                <a16:creationId xmlns:a16="http://schemas.microsoft.com/office/drawing/2014/main" id="{81ACFCC2-330A-40A0-8254-1724096CED9C}"/>
              </a:ext>
            </a:extLst>
          </p:cNvPr>
          <p:cNvSpPr>
            <a:spLocks noGrp="1"/>
          </p:cNvSpPr>
          <p:nvPr>
            <p:ph type="body" idx="1"/>
          </p:nvPr>
        </p:nvSpPr>
        <p:spPr>
          <a:xfrm>
            <a:off x="1819816" y="207306"/>
            <a:ext cx="2980784" cy="411956"/>
          </a:xfrm>
        </p:spPr>
        <p:txBody>
          <a:bodyPr>
            <a:normAutofit lnSpcReduction="10000"/>
          </a:bodyPr>
          <a:lstStyle/>
          <a:p>
            <a:r>
              <a:rPr lang="en-US" dirty="0">
                <a:solidFill>
                  <a:srgbClr val="FFFF00"/>
                </a:solidFill>
                <a:latin typeface="Arial" panose="020B0604020202020204" pitchFamily="34" charset="0"/>
                <a:cs typeface="Arial" panose="020B0604020202020204" pitchFamily="34" charset="0"/>
              </a:rPr>
              <a:t>Initial Process</a:t>
            </a:r>
            <a:r>
              <a:rPr lang="en-US" dirty="0">
                <a:solidFill>
                  <a:srgbClr val="FFFF00"/>
                </a:solidFill>
              </a:rPr>
              <a:t>	</a:t>
            </a:r>
          </a:p>
        </p:txBody>
      </p:sp>
      <p:sp>
        <p:nvSpPr>
          <p:cNvPr id="7" name="Text Placeholder 6">
            <a:extLst>
              <a:ext uri="{FF2B5EF4-FFF2-40B4-BE49-F238E27FC236}">
                <a16:creationId xmlns:a16="http://schemas.microsoft.com/office/drawing/2014/main" id="{B9160585-8AA6-4162-A819-884E910DE9D6}"/>
              </a:ext>
            </a:extLst>
          </p:cNvPr>
          <p:cNvSpPr>
            <a:spLocks noGrp="1"/>
          </p:cNvSpPr>
          <p:nvPr>
            <p:ph type="body" sz="quarter" idx="3"/>
          </p:nvPr>
        </p:nvSpPr>
        <p:spPr>
          <a:xfrm>
            <a:off x="7449911" y="-237841"/>
            <a:ext cx="3491570" cy="823911"/>
          </a:xfrm>
        </p:spPr>
        <p:txBody>
          <a:bodyPr>
            <a:normAutofit/>
          </a:bodyPr>
          <a:lstStyle/>
          <a:p>
            <a:r>
              <a:rPr lang="en-US" dirty="0">
                <a:solidFill>
                  <a:srgbClr val="FFFF00"/>
                </a:solidFill>
                <a:latin typeface="Arial" panose="020B0604020202020204" pitchFamily="34" charset="0"/>
                <a:cs typeface="Arial" panose="020B0604020202020204" pitchFamily="34" charset="0"/>
              </a:rPr>
              <a:t>Replacement Process</a:t>
            </a:r>
          </a:p>
        </p:txBody>
      </p:sp>
      <p:pic>
        <p:nvPicPr>
          <p:cNvPr id="9" name="Content Placeholder 8" descr="A close up of a map&#10;&#10;Description generated with high confidence">
            <a:extLst>
              <a:ext uri="{FF2B5EF4-FFF2-40B4-BE49-F238E27FC236}">
                <a16:creationId xmlns:a16="http://schemas.microsoft.com/office/drawing/2014/main" id="{8ED1FB24-F89F-4C13-B991-A6792B8B3776}"/>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3799" y="857103"/>
            <a:ext cx="5897763" cy="4571392"/>
          </a:xfrm>
        </p:spPr>
      </p:pic>
      <p:pic>
        <p:nvPicPr>
          <p:cNvPr id="13" name="Content Placeholder 12" descr="A close up of a map&#10;&#10;Description generated with high confidence">
            <a:extLst>
              <a:ext uri="{FF2B5EF4-FFF2-40B4-BE49-F238E27FC236}">
                <a16:creationId xmlns:a16="http://schemas.microsoft.com/office/drawing/2014/main" id="{2BF7BF96-08E2-4669-8D7A-AAF15EA06FFE}"/>
              </a:ext>
            </a:extLst>
          </p:cNvPr>
          <p:cNvPicPr>
            <a:picLocks noGrp="1" noChangeAspect="1"/>
          </p:cNvPicPr>
          <p:nvPr>
            <p:ph sz="quarter" idx="4"/>
          </p:nvPr>
        </p:nvPicPr>
        <p:blipFill>
          <a:blip r:embed="rId5">
            <a:extLst>
              <a:ext uri="{28A0092B-C50C-407E-A947-70E740481C1C}">
                <a14:useLocalDpi xmlns:a14="http://schemas.microsoft.com/office/drawing/2010/main" val="0"/>
              </a:ext>
            </a:extLst>
          </a:blip>
          <a:stretch>
            <a:fillRect/>
          </a:stretch>
        </p:blipFill>
        <p:spPr>
          <a:xfrm>
            <a:off x="6183171" y="857102"/>
            <a:ext cx="6008829" cy="4571391"/>
          </a:xfrm>
        </p:spPr>
      </p:pic>
      <p:pic>
        <p:nvPicPr>
          <p:cNvPr id="17" name="Picture 12" descr="Image result for JPSS Noaa Nasa logo">
            <a:extLst>
              <a:ext uri="{FF2B5EF4-FFF2-40B4-BE49-F238E27FC236}">
                <a16:creationId xmlns:a16="http://schemas.microsoft.com/office/drawing/2014/main" id="{CA921D46-839F-4A5D-81F0-5D901B7FCC2A}"/>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81213" y="-9290"/>
            <a:ext cx="1354129" cy="76442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Image result for NOAA">
            <a:extLst>
              <a:ext uri="{FF2B5EF4-FFF2-40B4-BE49-F238E27FC236}">
                <a16:creationId xmlns:a16="http://schemas.microsoft.com/office/drawing/2014/main" id="{7A554F26-5479-420B-BCEE-794B32E89F52}"/>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1354291" y="16971"/>
            <a:ext cx="823911" cy="823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77981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age result for earth background"/>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 y="0"/>
            <a:ext cx="12192001" cy="687304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3798" y="5453352"/>
            <a:ext cx="12192000" cy="1095092"/>
          </a:xfrm>
        </p:spPr>
        <p:txBody>
          <a:bodyPr>
            <a:noAutofit/>
          </a:bodyPr>
          <a:lstStyle/>
          <a:p>
            <a:pPr algn="ctr"/>
            <a:r>
              <a:rPr lang="en-US" sz="1600" dirty="0">
                <a:solidFill>
                  <a:srgbClr val="FFFF00"/>
                </a:solidFill>
                <a:latin typeface="Arial" panose="020B0604020202020204" pitchFamily="34" charset="0"/>
                <a:cs typeface="Arial" panose="020B0604020202020204" pitchFamily="34" charset="0"/>
              </a:rPr>
              <a:t>Figures</a:t>
            </a:r>
            <a:r>
              <a:rPr lang="en-US" sz="1600" dirty="0">
                <a:solidFill>
                  <a:schemeClr val="bg1"/>
                </a:solidFill>
                <a:latin typeface="Arial" panose="020B0604020202020204" pitchFamily="34" charset="0"/>
                <a:cs typeface="Arial" panose="020B0604020202020204" pitchFamily="34" charset="0"/>
              </a:rPr>
              <a:t>: This effectively is informing us about the impact of stray light or the ring effect. Looking at the retrieval algorithm, there would be clouds detected in some locations and these would correlate with the cloudiness and other various occurrences, where there is a brighter or darker scene.</a:t>
            </a:r>
          </a:p>
        </p:txBody>
      </p:sp>
      <p:sp>
        <p:nvSpPr>
          <p:cNvPr id="5" name="Text Placeholder 4">
            <a:extLst>
              <a:ext uri="{FF2B5EF4-FFF2-40B4-BE49-F238E27FC236}">
                <a16:creationId xmlns:a16="http://schemas.microsoft.com/office/drawing/2014/main" id="{81ACFCC2-330A-40A0-8254-1724096CED9C}"/>
              </a:ext>
            </a:extLst>
          </p:cNvPr>
          <p:cNvSpPr>
            <a:spLocks noGrp="1"/>
          </p:cNvSpPr>
          <p:nvPr>
            <p:ph type="body" idx="1"/>
          </p:nvPr>
        </p:nvSpPr>
        <p:spPr>
          <a:xfrm>
            <a:off x="1751788" y="120550"/>
            <a:ext cx="2386424" cy="823911"/>
          </a:xfrm>
        </p:spPr>
        <p:txBody>
          <a:bodyPr>
            <a:normAutofit/>
          </a:bodyPr>
          <a:lstStyle/>
          <a:p>
            <a:r>
              <a:rPr lang="en-US" dirty="0">
                <a:solidFill>
                  <a:srgbClr val="FFFF00"/>
                </a:solidFill>
                <a:latin typeface="Arial" panose="020B0604020202020204" pitchFamily="34" charset="0"/>
                <a:cs typeface="Arial" panose="020B0604020202020204" pitchFamily="34" charset="0"/>
              </a:rPr>
              <a:t>Initial Process</a:t>
            </a:r>
            <a:r>
              <a:rPr lang="en-US" dirty="0">
                <a:solidFill>
                  <a:srgbClr val="FFFF00"/>
                </a:solidFill>
              </a:rPr>
              <a:t>	</a:t>
            </a:r>
          </a:p>
        </p:txBody>
      </p:sp>
      <p:sp>
        <p:nvSpPr>
          <p:cNvPr id="7" name="Text Placeholder 6">
            <a:extLst>
              <a:ext uri="{FF2B5EF4-FFF2-40B4-BE49-F238E27FC236}">
                <a16:creationId xmlns:a16="http://schemas.microsoft.com/office/drawing/2014/main" id="{B9160585-8AA6-4162-A819-884E910DE9D6}"/>
              </a:ext>
            </a:extLst>
          </p:cNvPr>
          <p:cNvSpPr>
            <a:spLocks noGrp="1"/>
          </p:cNvSpPr>
          <p:nvPr>
            <p:ph type="body" sz="quarter" idx="3"/>
          </p:nvPr>
        </p:nvSpPr>
        <p:spPr>
          <a:xfrm>
            <a:off x="7449911" y="-237841"/>
            <a:ext cx="3491570" cy="823911"/>
          </a:xfrm>
        </p:spPr>
        <p:txBody>
          <a:bodyPr>
            <a:normAutofit/>
          </a:bodyPr>
          <a:lstStyle/>
          <a:p>
            <a:r>
              <a:rPr lang="en-US" dirty="0">
                <a:solidFill>
                  <a:srgbClr val="FFFF00"/>
                </a:solidFill>
                <a:latin typeface="Arial" panose="020B0604020202020204" pitchFamily="34" charset="0"/>
                <a:cs typeface="Arial" panose="020B0604020202020204" pitchFamily="34" charset="0"/>
              </a:rPr>
              <a:t>Replacement Process</a:t>
            </a:r>
          </a:p>
        </p:txBody>
      </p:sp>
      <p:pic>
        <p:nvPicPr>
          <p:cNvPr id="9" name="Content Placeholder 8" descr="A close up of a piece of paper&#10;&#10;Description generated with very high confidence">
            <a:extLst>
              <a:ext uri="{FF2B5EF4-FFF2-40B4-BE49-F238E27FC236}">
                <a16:creationId xmlns:a16="http://schemas.microsoft.com/office/drawing/2014/main" id="{97E0BCB6-F276-4D6C-B7F7-6670696A1DDC}"/>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3798" y="857102"/>
            <a:ext cx="5917596" cy="4492373"/>
          </a:xfrm>
        </p:spPr>
      </p:pic>
      <p:pic>
        <p:nvPicPr>
          <p:cNvPr id="13" name="Content Placeholder 12" descr="A screenshot of a social media post&#10;&#10;Description generated with very high confidence">
            <a:extLst>
              <a:ext uri="{FF2B5EF4-FFF2-40B4-BE49-F238E27FC236}">
                <a16:creationId xmlns:a16="http://schemas.microsoft.com/office/drawing/2014/main" id="{251B0988-EC9F-4966-A689-07247B64A4FE}"/>
              </a:ext>
            </a:extLst>
          </p:cNvPr>
          <p:cNvPicPr>
            <a:picLocks noGrp="1" noChangeAspect="1"/>
          </p:cNvPicPr>
          <p:nvPr>
            <p:ph sz="quarter" idx="4"/>
          </p:nvPr>
        </p:nvPicPr>
        <p:blipFill>
          <a:blip r:embed="rId5">
            <a:extLst>
              <a:ext uri="{28A0092B-C50C-407E-A947-70E740481C1C}">
                <a14:useLocalDpi xmlns:a14="http://schemas.microsoft.com/office/drawing/2010/main" val="0"/>
              </a:ext>
            </a:extLst>
          </a:blip>
          <a:stretch>
            <a:fillRect/>
          </a:stretch>
        </p:blipFill>
        <p:spPr>
          <a:xfrm>
            <a:off x="6375211" y="857101"/>
            <a:ext cx="5802992" cy="4492373"/>
          </a:xfrm>
        </p:spPr>
      </p:pic>
      <p:pic>
        <p:nvPicPr>
          <p:cNvPr id="17" name="Picture 12" descr="Image result for JPSS Noaa Nasa logo">
            <a:extLst>
              <a:ext uri="{FF2B5EF4-FFF2-40B4-BE49-F238E27FC236}">
                <a16:creationId xmlns:a16="http://schemas.microsoft.com/office/drawing/2014/main" id="{096E2DB1-EA14-41DB-ADAD-414F210B6C5B}"/>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81213" y="-9290"/>
            <a:ext cx="1354129" cy="76442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Image result for NOAA">
            <a:extLst>
              <a:ext uri="{FF2B5EF4-FFF2-40B4-BE49-F238E27FC236}">
                <a16:creationId xmlns:a16="http://schemas.microsoft.com/office/drawing/2014/main" id="{4E2E6C0B-3A5E-4CB3-AC59-3C193E8E8DBA}"/>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1354291" y="16971"/>
            <a:ext cx="823911" cy="823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20026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age result for earth background"/>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 y="0"/>
            <a:ext cx="12192001" cy="687304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3798" y="5453351"/>
            <a:ext cx="12192000" cy="1095092"/>
          </a:xfrm>
        </p:spPr>
        <p:txBody>
          <a:bodyPr>
            <a:noAutofit/>
          </a:bodyPr>
          <a:lstStyle/>
          <a:p>
            <a:pPr algn="ctr"/>
            <a:r>
              <a:rPr lang="en-US" sz="1600" dirty="0">
                <a:solidFill>
                  <a:srgbClr val="FFFF00"/>
                </a:solidFill>
                <a:latin typeface="Arial" panose="020B0604020202020204" pitchFamily="34" charset="0"/>
                <a:cs typeface="Arial" panose="020B0604020202020204" pitchFamily="34" charset="0"/>
              </a:rPr>
              <a:t>Figures</a:t>
            </a:r>
            <a:r>
              <a:rPr lang="en-US" sz="1600" dirty="0">
                <a:solidFill>
                  <a:schemeClr val="bg1"/>
                </a:solidFill>
                <a:latin typeface="Arial" panose="020B0604020202020204" pitchFamily="34" charset="0"/>
                <a:cs typeface="Arial" panose="020B0604020202020204" pitchFamily="34" charset="0"/>
              </a:rPr>
              <a:t>: This indicates that there is an orbital pattern and shows the shift relative to chosen measurements. Note that the EOFs are only determined up  to a sign meaning that the sign is not determined during the process, therefore, the wavelength shift could be positive or negative. </a:t>
            </a:r>
          </a:p>
        </p:txBody>
      </p:sp>
      <p:sp>
        <p:nvSpPr>
          <p:cNvPr id="5" name="Text Placeholder 4">
            <a:extLst>
              <a:ext uri="{FF2B5EF4-FFF2-40B4-BE49-F238E27FC236}">
                <a16:creationId xmlns:a16="http://schemas.microsoft.com/office/drawing/2014/main" id="{81ACFCC2-330A-40A0-8254-1724096CED9C}"/>
              </a:ext>
            </a:extLst>
          </p:cNvPr>
          <p:cNvSpPr>
            <a:spLocks noGrp="1"/>
          </p:cNvSpPr>
          <p:nvPr>
            <p:ph type="body" idx="1"/>
          </p:nvPr>
        </p:nvSpPr>
        <p:spPr>
          <a:xfrm>
            <a:off x="1780310" y="16971"/>
            <a:ext cx="2352134" cy="944758"/>
          </a:xfrm>
        </p:spPr>
        <p:txBody>
          <a:bodyPr>
            <a:normAutofit/>
          </a:bodyPr>
          <a:lstStyle/>
          <a:p>
            <a:r>
              <a:rPr lang="en-US" dirty="0">
                <a:solidFill>
                  <a:srgbClr val="FFFF00"/>
                </a:solidFill>
                <a:latin typeface="Arial" panose="020B0604020202020204" pitchFamily="34" charset="0"/>
                <a:cs typeface="Arial" panose="020B0604020202020204" pitchFamily="34" charset="0"/>
              </a:rPr>
              <a:t>Initial Process</a:t>
            </a:r>
            <a:r>
              <a:rPr lang="en-US" dirty="0">
                <a:solidFill>
                  <a:srgbClr val="FFFF00"/>
                </a:solidFill>
              </a:rPr>
              <a:t>	</a:t>
            </a:r>
          </a:p>
        </p:txBody>
      </p:sp>
      <p:sp>
        <p:nvSpPr>
          <p:cNvPr id="7" name="Text Placeholder 6">
            <a:extLst>
              <a:ext uri="{FF2B5EF4-FFF2-40B4-BE49-F238E27FC236}">
                <a16:creationId xmlns:a16="http://schemas.microsoft.com/office/drawing/2014/main" id="{B9160585-8AA6-4162-A819-884E910DE9D6}"/>
              </a:ext>
            </a:extLst>
          </p:cNvPr>
          <p:cNvSpPr>
            <a:spLocks noGrp="1"/>
          </p:cNvSpPr>
          <p:nvPr>
            <p:ph type="body" sz="quarter" idx="3"/>
          </p:nvPr>
        </p:nvSpPr>
        <p:spPr>
          <a:xfrm>
            <a:off x="7449911" y="-237841"/>
            <a:ext cx="3491570" cy="823911"/>
          </a:xfrm>
        </p:spPr>
        <p:txBody>
          <a:bodyPr>
            <a:normAutofit/>
          </a:bodyPr>
          <a:lstStyle/>
          <a:p>
            <a:r>
              <a:rPr lang="en-US" dirty="0">
                <a:solidFill>
                  <a:srgbClr val="FFFF00"/>
                </a:solidFill>
                <a:latin typeface="Arial" panose="020B0604020202020204" pitchFamily="34" charset="0"/>
                <a:cs typeface="Arial" panose="020B0604020202020204" pitchFamily="34" charset="0"/>
              </a:rPr>
              <a:t>Replacement Process</a:t>
            </a:r>
          </a:p>
        </p:txBody>
      </p:sp>
      <p:pic>
        <p:nvPicPr>
          <p:cNvPr id="9" name="Content Placeholder 8" descr="A screenshot of a cell phone&#10;&#10;Description generated with high confidence">
            <a:extLst>
              <a:ext uri="{FF2B5EF4-FFF2-40B4-BE49-F238E27FC236}">
                <a16:creationId xmlns:a16="http://schemas.microsoft.com/office/drawing/2014/main" id="{E7AE22B7-5DFA-41E0-95A0-83AF0B13F335}"/>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0" y="857103"/>
            <a:ext cx="5912754" cy="4492372"/>
          </a:xfrm>
        </p:spPr>
      </p:pic>
      <p:pic>
        <p:nvPicPr>
          <p:cNvPr id="19" name="Content Placeholder 18" descr="A close up of a map&#10;&#10;Description generated with high confidence">
            <a:extLst>
              <a:ext uri="{FF2B5EF4-FFF2-40B4-BE49-F238E27FC236}">
                <a16:creationId xmlns:a16="http://schemas.microsoft.com/office/drawing/2014/main" id="{6DC07F5B-D25E-49AD-9BE9-ADD2C6E67519}"/>
              </a:ext>
            </a:extLst>
          </p:cNvPr>
          <p:cNvPicPr>
            <a:picLocks noGrp="1" noChangeAspect="1"/>
          </p:cNvPicPr>
          <p:nvPr>
            <p:ph sz="quarter" idx="4"/>
          </p:nvPr>
        </p:nvPicPr>
        <p:blipFill>
          <a:blip r:embed="rId5">
            <a:extLst>
              <a:ext uri="{28A0092B-C50C-407E-A947-70E740481C1C}">
                <a14:useLocalDpi xmlns:a14="http://schemas.microsoft.com/office/drawing/2010/main" val="0"/>
              </a:ext>
            </a:extLst>
          </a:blip>
          <a:stretch>
            <a:fillRect/>
          </a:stretch>
        </p:blipFill>
        <p:spPr>
          <a:xfrm>
            <a:off x="6171517" y="857103"/>
            <a:ext cx="6034280" cy="4492372"/>
          </a:xfrm>
        </p:spPr>
      </p:pic>
      <p:pic>
        <p:nvPicPr>
          <p:cNvPr id="20" name="Picture 12" descr="Image result for JPSS Noaa Nasa logo">
            <a:extLst>
              <a:ext uri="{FF2B5EF4-FFF2-40B4-BE49-F238E27FC236}">
                <a16:creationId xmlns:a16="http://schemas.microsoft.com/office/drawing/2014/main" id="{DEDB24E0-2E7B-4533-88CF-2C6932DA6912}"/>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81213" y="-9290"/>
            <a:ext cx="1354129" cy="76442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Image result for NOAA">
            <a:extLst>
              <a:ext uri="{FF2B5EF4-FFF2-40B4-BE49-F238E27FC236}">
                <a16:creationId xmlns:a16="http://schemas.microsoft.com/office/drawing/2014/main" id="{410B268F-FB47-48A1-9C11-0D3EADD2ADBE}"/>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1354291" y="16971"/>
            <a:ext cx="823911" cy="823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23347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Image result for earth background">
            <a:extLst>
              <a:ext uri="{FF2B5EF4-FFF2-40B4-BE49-F238E27FC236}">
                <a16:creationId xmlns:a16="http://schemas.microsoft.com/office/drawing/2014/main" id="{EB693301-F582-4422-804A-8CC24FD3926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 y="0"/>
            <a:ext cx="12192001" cy="687304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7">
            <a:extLst>
              <a:ext uri="{FF2B5EF4-FFF2-40B4-BE49-F238E27FC236}">
                <a16:creationId xmlns:a16="http://schemas.microsoft.com/office/drawing/2014/main" id="{D4DAE878-F078-4378-9A2A-A2B4B12B738E}"/>
              </a:ext>
            </a:extLst>
          </p:cNvPr>
          <p:cNvSpPr>
            <a:spLocks noGrp="1"/>
          </p:cNvSpPr>
          <p:nvPr>
            <p:ph type="title"/>
          </p:nvPr>
        </p:nvSpPr>
        <p:spPr>
          <a:xfrm>
            <a:off x="4364105" y="0"/>
            <a:ext cx="3463788" cy="986597"/>
          </a:xfrm>
        </p:spPr>
        <p:txBody>
          <a:bodyPr>
            <a:normAutofit fontScale="90000"/>
          </a:bodyPr>
          <a:lstStyle/>
          <a:p>
            <a:r>
              <a:rPr lang="en-US" b="1" dirty="0">
                <a:solidFill>
                  <a:srgbClr val="FFFF00"/>
                </a:solidFill>
                <a:latin typeface="Arial" panose="020B0604020202020204" pitchFamily="34" charset="0"/>
                <a:cs typeface="Arial" panose="020B0604020202020204" pitchFamily="34" charset="0"/>
              </a:rPr>
              <a:t>Conclusions</a:t>
            </a:r>
          </a:p>
        </p:txBody>
      </p:sp>
      <p:sp>
        <p:nvSpPr>
          <p:cNvPr id="9" name="Content Placeholder 8">
            <a:extLst>
              <a:ext uri="{FF2B5EF4-FFF2-40B4-BE49-F238E27FC236}">
                <a16:creationId xmlns:a16="http://schemas.microsoft.com/office/drawing/2014/main" id="{670A03DD-0992-41EB-B9DF-2A7A0038075F}"/>
              </a:ext>
            </a:extLst>
          </p:cNvPr>
          <p:cNvSpPr>
            <a:spLocks noGrp="1"/>
          </p:cNvSpPr>
          <p:nvPr>
            <p:ph idx="1"/>
          </p:nvPr>
        </p:nvSpPr>
        <p:spPr>
          <a:xfrm>
            <a:off x="135835" y="954157"/>
            <a:ext cx="12056165" cy="5903843"/>
          </a:xfrm>
        </p:spPr>
        <p:txBody>
          <a:bodyPr>
            <a:normAutofit/>
          </a:bodyPr>
          <a:lstStyle/>
          <a:p>
            <a:pPr>
              <a:buFont typeface="Wingdings" panose="05000000000000000000" pitchFamily="2" charset="2"/>
              <a:buChar char="v"/>
            </a:pPr>
            <a:r>
              <a:rPr lang="en-US" sz="2400" dirty="0" smtClean="0">
                <a:solidFill>
                  <a:schemeClr val="bg1"/>
                </a:solidFill>
                <a:latin typeface="Arial" panose="020B0604020202020204" pitchFamily="34" charset="0"/>
                <a:cs typeface="Arial" panose="020B0604020202020204" pitchFamily="34" charset="0"/>
              </a:rPr>
              <a:t>NOAA-20 </a:t>
            </a:r>
            <a:r>
              <a:rPr lang="en-US" sz="2400" dirty="0">
                <a:solidFill>
                  <a:schemeClr val="bg1"/>
                </a:solidFill>
                <a:latin typeface="Arial" panose="020B0604020202020204" pitchFamily="34" charset="0"/>
                <a:cs typeface="Arial" panose="020B0604020202020204" pitchFamily="34" charset="0"/>
              </a:rPr>
              <a:t>makes 3x as many measurements compared to S-NPP. Each measurement has 1/3 the data going into it, so if the noise is Gaussian distribution we’d expect that the noise levels would increase by a factor of the square root of 3. If the noise is outlier statistics, we’d expect the noise to increase by a factor of 3. This data will have nosier patterns, however, they can be reduced</a:t>
            </a:r>
            <a:r>
              <a:rPr lang="en-US" sz="2400" dirty="0" smtClean="0">
                <a:solidFill>
                  <a:schemeClr val="bg1"/>
                </a:solidFill>
                <a:latin typeface="Arial" panose="020B0604020202020204" pitchFamily="34" charset="0"/>
                <a:cs typeface="Arial" panose="020B0604020202020204" pitchFamily="34" charset="0"/>
              </a:rPr>
              <a:t>.</a:t>
            </a:r>
          </a:p>
          <a:p>
            <a:pPr marL="0" indent="0">
              <a:buNone/>
            </a:pPr>
            <a:endParaRPr lang="en-US" sz="2400" dirty="0">
              <a:solidFill>
                <a:schemeClr val="bg1"/>
              </a:solidFill>
              <a:latin typeface="Arial" panose="020B0604020202020204" pitchFamily="34" charset="0"/>
              <a:cs typeface="Arial" panose="020B0604020202020204" pitchFamily="34" charset="0"/>
            </a:endParaRPr>
          </a:p>
          <a:p>
            <a:pPr>
              <a:buFont typeface="Wingdings" panose="05000000000000000000" pitchFamily="2" charset="2"/>
              <a:buChar char="v"/>
            </a:pPr>
            <a:r>
              <a:rPr lang="en-US" sz="2400" dirty="0" smtClean="0">
                <a:solidFill>
                  <a:schemeClr val="bg1"/>
                </a:solidFill>
                <a:latin typeface="Arial" panose="020B0604020202020204" pitchFamily="34" charset="0"/>
                <a:cs typeface="Arial" panose="020B0604020202020204" pitchFamily="34" charset="0"/>
              </a:rPr>
              <a:t>To </a:t>
            </a:r>
            <a:r>
              <a:rPr lang="en-US" sz="2400" dirty="0">
                <a:solidFill>
                  <a:schemeClr val="bg1"/>
                </a:solidFill>
                <a:latin typeface="Arial" panose="020B0604020202020204" pitchFamily="34" charset="0"/>
                <a:cs typeface="Arial" panose="020B0604020202020204" pitchFamily="34" charset="0"/>
              </a:rPr>
              <a:t>remove large outliers that suppress patterns, we replaced the bad values with the models values without changing the defined variables. This is effective for large outliers</a:t>
            </a:r>
            <a:r>
              <a:rPr lang="en-US" sz="2400" dirty="0" smtClean="0">
                <a:solidFill>
                  <a:schemeClr val="bg1"/>
                </a:solidFill>
                <a:latin typeface="Arial" panose="020B0604020202020204" pitchFamily="34" charset="0"/>
                <a:cs typeface="Arial" panose="020B0604020202020204" pitchFamily="34" charset="0"/>
              </a:rPr>
              <a:t>.</a:t>
            </a:r>
          </a:p>
          <a:p>
            <a:pPr marL="0" indent="0">
              <a:buNone/>
            </a:pPr>
            <a:endParaRPr lang="en-US" sz="2400" dirty="0">
              <a:solidFill>
                <a:schemeClr val="bg1"/>
              </a:solidFill>
              <a:latin typeface="Arial" panose="020B0604020202020204" pitchFamily="34" charset="0"/>
              <a:cs typeface="Arial" panose="020B0604020202020204" pitchFamily="34" charset="0"/>
            </a:endParaRPr>
          </a:p>
          <a:p>
            <a:pPr>
              <a:buFont typeface="Wingdings" panose="05000000000000000000" pitchFamily="2" charset="2"/>
              <a:buChar char="v"/>
            </a:pPr>
            <a:endParaRPr lang="en-US" dirty="0">
              <a:solidFill>
                <a:schemeClr val="bg1"/>
              </a:solidFill>
            </a:endParaRPr>
          </a:p>
        </p:txBody>
      </p:sp>
      <p:pic>
        <p:nvPicPr>
          <p:cNvPr id="10" name="Picture 12" descr="Image result for JPSS Noaa Nasa logo">
            <a:extLst>
              <a:ext uri="{FF2B5EF4-FFF2-40B4-BE49-F238E27FC236}">
                <a16:creationId xmlns:a16="http://schemas.microsoft.com/office/drawing/2014/main" id="{95A237A9-E33C-4CC1-937F-4B6140231331}"/>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81213" y="-9290"/>
            <a:ext cx="1354129" cy="76442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Image result for NOAA">
            <a:extLst>
              <a:ext uri="{FF2B5EF4-FFF2-40B4-BE49-F238E27FC236}">
                <a16:creationId xmlns:a16="http://schemas.microsoft.com/office/drawing/2014/main" id="{612586B9-059D-4FC6-AE6F-E022F6779DDC}"/>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1074252" y="4686"/>
            <a:ext cx="981911" cy="981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32719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age result for earth background">
            <a:extLst>
              <a:ext uri="{FF2B5EF4-FFF2-40B4-BE49-F238E27FC236}">
                <a16:creationId xmlns:a16="http://schemas.microsoft.com/office/drawing/2014/main" id="{D5B17E79-7CBC-4880-8D6C-8C57D050006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 y="0"/>
            <a:ext cx="12192001" cy="687304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6698A50-4E19-4648-B38F-4B6CDB7542F4}"/>
              </a:ext>
            </a:extLst>
          </p:cNvPr>
          <p:cNvSpPr>
            <a:spLocks noGrp="1"/>
          </p:cNvSpPr>
          <p:nvPr>
            <p:ph type="title"/>
          </p:nvPr>
        </p:nvSpPr>
        <p:spPr>
          <a:xfrm>
            <a:off x="4341742" y="-112816"/>
            <a:ext cx="3508513" cy="1325563"/>
          </a:xfrm>
        </p:spPr>
        <p:txBody>
          <a:bodyPr/>
          <a:lstStyle/>
          <a:p>
            <a:r>
              <a:rPr lang="en-US" b="1" dirty="0">
                <a:solidFill>
                  <a:srgbClr val="FFFF00"/>
                </a:solidFill>
                <a:latin typeface="Arial" panose="020B0604020202020204" pitchFamily="34" charset="0"/>
                <a:cs typeface="Arial" panose="020B0604020202020204" pitchFamily="34" charset="0"/>
              </a:rPr>
              <a:t>Future Work</a:t>
            </a:r>
          </a:p>
        </p:txBody>
      </p:sp>
      <p:sp>
        <p:nvSpPr>
          <p:cNvPr id="3" name="Content Placeholder 2">
            <a:extLst>
              <a:ext uri="{FF2B5EF4-FFF2-40B4-BE49-F238E27FC236}">
                <a16:creationId xmlns:a16="http://schemas.microsoft.com/office/drawing/2014/main" id="{A6D3C171-99E6-4A02-B43D-948A043EEE14}"/>
              </a:ext>
            </a:extLst>
          </p:cNvPr>
          <p:cNvSpPr>
            <a:spLocks noGrp="1"/>
          </p:cNvSpPr>
          <p:nvPr>
            <p:ph idx="1"/>
          </p:nvPr>
        </p:nvSpPr>
        <p:spPr>
          <a:xfrm>
            <a:off x="0" y="1099930"/>
            <a:ext cx="12192000" cy="5618922"/>
          </a:xfrm>
        </p:spPr>
        <p:txBody>
          <a:bodyPr>
            <a:normAutofit fontScale="92500" lnSpcReduction="20000"/>
          </a:bodyPr>
          <a:lstStyle/>
          <a:p>
            <a:pPr>
              <a:buFont typeface="Wingdings" panose="05000000000000000000" pitchFamily="2" charset="2"/>
              <a:buChar char="v"/>
            </a:pPr>
            <a:r>
              <a:rPr lang="en-US" dirty="0">
                <a:solidFill>
                  <a:schemeClr val="bg1"/>
                </a:solidFill>
                <a:latin typeface="Arial" panose="020B0604020202020204" pitchFamily="34" charset="0"/>
                <a:cs typeface="Arial" panose="020B0604020202020204" pitchFamily="34" charset="0"/>
              </a:rPr>
              <a:t>Apply an efficient filter that will eliminate spectra with bad values from </a:t>
            </a:r>
            <a:r>
              <a:rPr lang="en-US" dirty="0" smtClean="0">
                <a:solidFill>
                  <a:schemeClr val="bg1"/>
                </a:solidFill>
                <a:latin typeface="Arial" panose="020B0604020202020204" pitchFamily="34" charset="0"/>
                <a:cs typeface="Arial" panose="020B0604020202020204" pitchFamily="34" charset="0"/>
              </a:rPr>
              <a:t>the dataset </a:t>
            </a:r>
            <a:r>
              <a:rPr lang="en-US" dirty="0">
                <a:solidFill>
                  <a:schemeClr val="bg1"/>
                </a:solidFill>
                <a:latin typeface="Arial" panose="020B0604020202020204" pitchFamily="34" charset="0"/>
                <a:cs typeface="Arial" panose="020B0604020202020204" pitchFamily="34" charset="0"/>
              </a:rPr>
              <a:t>and track how many fewer spectra there will be, relative to </a:t>
            </a:r>
            <a:r>
              <a:rPr lang="en-US" dirty="0" smtClean="0">
                <a:solidFill>
                  <a:schemeClr val="bg1"/>
                </a:solidFill>
                <a:latin typeface="Arial" panose="020B0604020202020204" pitchFamily="34" charset="0"/>
                <a:cs typeface="Arial" panose="020B0604020202020204" pitchFamily="34" charset="0"/>
              </a:rPr>
              <a:t>outlier removal</a:t>
            </a:r>
            <a:r>
              <a:rPr lang="en-US" dirty="0">
                <a:solidFill>
                  <a:schemeClr val="bg1"/>
                </a:solidFill>
                <a:latin typeface="Arial" panose="020B0604020202020204" pitchFamily="34" charset="0"/>
                <a:cs typeface="Arial" panose="020B0604020202020204" pitchFamily="34" charset="0"/>
              </a:rPr>
              <a:t>.</a:t>
            </a:r>
          </a:p>
          <a:p>
            <a:pPr>
              <a:buFont typeface="Wingdings" panose="05000000000000000000" pitchFamily="2" charset="2"/>
              <a:buChar char="v"/>
            </a:pPr>
            <a:endParaRPr lang="en-US" dirty="0">
              <a:solidFill>
                <a:schemeClr val="bg1"/>
              </a:solidFill>
              <a:latin typeface="Arial" panose="020B0604020202020204" pitchFamily="34" charset="0"/>
              <a:cs typeface="Arial" panose="020B0604020202020204" pitchFamily="34" charset="0"/>
            </a:endParaRPr>
          </a:p>
          <a:p>
            <a:pPr>
              <a:buFont typeface="Wingdings" panose="05000000000000000000" pitchFamily="2" charset="2"/>
              <a:buChar char="v"/>
            </a:pPr>
            <a:r>
              <a:rPr lang="en-US" dirty="0">
                <a:solidFill>
                  <a:schemeClr val="bg1"/>
                </a:solidFill>
                <a:latin typeface="Arial" panose="020B0604020202020204" pitchFamily="34" charset="0"/>
                <a:cs typeface="Arial" panose="020B0604020202020204" pitchFamily="34" charset="0"/>
              </a:rPr>
              <a:t>The ‘Nearest Neighbor’ outlier identification method is </a:t>
            </a:r>
            <a:r>
              <a:rPr lang="en-US" dirty="0" smtClean="0">
                <a:solidFill>
                  <a:schemeClr val="bg1"/>
                </a:solidFill>
                <a:latin typeface="Arial" panose="020B0604020202020204" pitchFamily="34" charset="0"/>
                <a:cs typeface="Arial" panose="020B0604020202020204" pitchFamily="34" charset="0"/>
              </a:rPr>
              <a:t>an appropriate </a:t>
            </a:r>
            <a:r>
              <a:rPr lang="en-US" dirty="0">
                <a:solidFill>
                  <a:schemeClr val="bg1"/>
                </a:solidFill>
                <a:latin typeface="Arial" panose="020B0604020202020204" pitchFamily="34" charset="0"/>
                <a:cs typeface="Arial" panose="020B0604020202020204" pitchFamily="34" charset="0"/>
              </a:rPr>
              <a:t>way to detect bad behavior that influence the patterns that we </a:t>
            </a:r>
            <a:r>
              <a:rPr lang="en-US" dirty="0" smtClean="0">
                <a:solidFill>
                  <a:schemeClr val="bg1"/>
                </a:solidFill>
                <a:latin typeface="Arial" panose="020B0604020202020204" pitchFamily="34" charset="0"/>
                <a:cs typeface="Arial" panose="020B0604020202020204" pitchFamily="34" charset="0"/>
              </a:rPr>
              <a:t>receive, but it has yet to be implemented. We could apply </a:t>
            </a:r>
            <a:r>
              <a:rPr lang="en-US" dirty="0">
                <a:solidFill>
                  <a:schemeClr val="bg1"/>
                </a:solidFill>
                <a:latin typeface="Arial" panose="020B0604020202020204" pitchFamily="34" charset="0"/>
                <a:cs typeface="Arial" panose="020B0604020202020204" pitchFamily="34" charset="0"/>
              </a:rPr>
              <a:t>this method at the beginning of our algorithm to effectively see what values will influence our results</a:t>
            </a:r>
            <a:r>
              <a:rPr lang="en-US" dirty="0" smtClean="0">
                <a:solidFill>
                  <a:schemeClr val="bg1"/>
                </a:solidFill>
                <a:latin typeface="Arial" panose="020B0604020202020204" pitchFamily="34" charset="0"/>
                <a:cs typeface="Arial" panose="020B0604020202020204" pitchFamily="34" charset="0"/>
              </a:rPr>
              <a:t>.</a:t>
            </a:r>
            <a:endParaRPr lang="en-US" dirty="0">
              <a:solidFill>
                <a:schemeClr val="bg1"/>
              </a:solidFill>
              <a:latin typeface="Arial" panose="020B0604020202020204" pitchFamily="34" charset="0"/>
              <a:cs typeface="Arial" panose="020B0604020202020204" pitchFamily="34" charset="0"/>
            </a:endParaRPr>
          </a:p>
          <a:p>
            <a:pPr>
              <a:buFont typeface="Wingdings" panose="05000000000000000000" pitchFamily="2" charset="2"/>
              <a:buChar char="v"/>
            </a:pPr>
            <a:endParaRPr lang="en-US" dirty="0">
              <a:solidFill>
                <a:schemeClr val="bg1"/>
              </a:solidFill>
              <a:latin typeface="Arial" panose="020B0604020202020204" pitchFamily="34" charset="0"/>
              <a:cs typeface="Arial" panose="020B0604020202020204" pitchFamily="34" charset="0"/>
            </a:endParaRPr>
          </a:p>
          <a:p>
            <a:pPr>
              <a:buFont typeface="Wingdings" panose="05000000000000000000" pitchFamily="2" charset="2"/>
              <a:buChar char="v"/>
            </a:pPr>
            <a:r>
              <a:rPr lang="en-US" dirty="0">
                <a:solidFill>
                  <a:schemeClr val="bg1"/>
                </a:solidFill>
                <a:latin typeface="Arial" panose="020B0604020202020204" pitchFamily="34" charset="0"/>
                <a:cs typeface="Arial" panose="020B0604020202020204" pitchFamily="34" charset="0"/>
              </a:rPr>
              <a:t>Automate the process of identifying and removing all outliers that </a:t>
            </a:r>
            <a:r>
              <a:rPr lang="en-US" dirty="0" smtClean="0">
                <a:solidFill>
                  <a:schemeClr val="bg1"/>
                </a:solidFill>
                <a:latin typeface="Arial" panose="020B0604020202020204" pitchFamily="34" charset="0"/>
                <a:cs typeface="Arial" panose="020B0604020202020204" pitchFamily="34" charset="0"/>
              </a:rPr>
              <a:t>affect our </a:t>
            </a:r>
            <a:r>
              <a:rPr lang="en-US" dirty="0">
                <a:solidFill>
                  <a:schemeClr val="bg1"/>
                </a:solidFill>
                <a:latin typeface="Arial" panose="020B0604020202020204" pitchFamily="34" charset="0"/>
                <a:cs typeface="Arial" panose="020B0604020202020204" pitchFamily="34" charset="0"/>
              </a:rPr>
              <a:t>models.</a:t>
            </a:r>
          </a:p>
          <a:p>
            <a:pPr>
              <a:buFont typeface="Wingdings" panose="05000000000000000000" pitchFamily="2" charset="2"/>
              <a:buChar char="v"/>
            </a:pPr>
            <a:endParaRPr lang="en-US" dirty="0">
              <a:solidFill>
                <a:schemeClr val="bg1"/>
              </a:solidFill>
              <a:latin typeface="Arial" panose="020B0604020202020204" pitchFamily="34" charset="0"/>
              <a:cs typeface="Arial" panose="020B0604020202020204" pitchFamily="34" charset="0"/>
            </a:endParaRPr>
          </a:p>
          <a:p>
            <a:pPr>
              <a:buFont typeface="Wingdings" panose="05000000000000000000" pitchFamily="2" charset="2"/>
              <a:buChar char="v"/>
            </a:pPr>
            <a:r>
              <a:rPr lang="en-US" dirty="0">
                <a:solidFill>
                  <a:schemeClr val="bg1"/>
                </a:solidFill>
                <a:latin typeface="Arial" panose="020B0604020202020204" pitchFamily="34" charset="0"/>
                <a:cs typeface="Arial" panose="020B0604020202020204" pitchFamily="34" charset="0"/>
              </a:rPr>
              <a:t>SO</a:t>
            </a:r>
            <a:r>
              <a:rPr lang="en-US" baseline="-25000" dirty="0">
                <a:solidFill>
                  <a:schemeClr val="bg1"/>
                </a:solidFill>
                <a:latin typeface="Arial" panose="020B0604020202020204" pitchFamily="34" charset="0"/>
                <a:cs typeface="Arial" panose="020B0604020202020204" pitchFamily="34" charset="0"/>
              </a:rPr>
              <a:t>2  </a:t>
            </a:r>
            <a:r>
              <a:rPr lang="en-US" dirty="0">
                <a:solidFill>
                  <a:schemeClr val="bg1"/>
                </a:solidFill>
                <a:latin typeface="Arial" panose="020B0604020202020204" pitchFamily="34" charset="0"/>
                <a:cs typeface="Arial" panose="020B0604020202020204" pitchFamily="34" charset="0"/>
              </a:rPr>
              <a:t>Ioading is relatively small globally so it </a:t>
            </a:r>
            <a:r>
              <a:rPr lang="en-US" dirty="0" smtClean="0">
                <a:solidFill>
                  <a:schemeClr val="bg1"/>
                </a:solidFill>
                <a:latin typeface="Arial" panose="020B0604020202020204" pitchFamily="34" charset="0"/>
                <a:cs typeface="Arial" panose="020B0604020202020204" pitchFamily="34" charset="0"/>
              </a:rPr>
              <a:t>may </a:t>
            </a:r>
            <a:r>
              <a:rPr lang="en-US" dirty="0">
                <a:solidFill>
                  <a:schemeClr val="bg1"/>
                </a:solidFill>
                <a:latin typeface="Arial" panose="020B0604020202020204" pitchFamily="34" charset="0"/>
                <a:cs typeface="Arial" panose="020B0604020202020204" pitchFamily="34" charset="0"/>
              </a:rPr>
              <a:t>not be included in the  </a:t>
            </a:r>
            <a:r>
              <a:rPr lang="en-US" dirty="0" smtClean="0">
                <a:solidFill>
                  <a:schemeClr val="bg1"/>
                </a:solidFill>
                <a:latin typeface="Arial" panose="020B0604020202020204" pitchFamily="34" charset="0"/>
                <a:cs typeface="Arial" panose="020B0604020202020204" pitchFamily="34" charset="0"/>
              </a:rPr>
              <a:t>EOFs</a:t>
            </a:r>
            <a:r>
              <a:rPr lang="en-US" dirty="0">
                <a:solidFill>
                  <a:schemeClr val="bg1"/>
                </a:solidFill>
                <a:latin typeface="Arial" panose="020B0604020202020204" pitchFamily="34" charset="0"/>
                <a:cs typeface="Arial" panose="020B0604020202020204" pitchFamily="34" charset="0"/>
              </a:rPr>
              <a:t>. Volcanic eruptions produce more SO</a:t>
            </a:r>
            <a:r>
              <a:rPr lang="en-US" baseline="-25000" dirty="0">
                <a:solidFill>
                  <a:schemeClr val="bg1"/>
                </a:solidFill>
                <a:latin typeface="Arial" panose="020B0604020202020204" pitchFamily="34" charset="0"/>
                <a:cs typeface="Arial" panose="020B0604020202020204" pitchFamily="34" charset="0"/>
              </a:rPr>
              <a:t>2  </a:t>
            </a:r>
            <a:r>
              <a:rPr lang="en-US" dirty="0">
                <a:solidFill>
                  <a:schemeClr val="bg1"/>
                </a:solidFill>
                <a:latin typeface="Arial" panose="020B0604020202020204" pitchFamily="34" charset="0"/>
                <a:cs typeface="Arial" panose="020B0604020202020204" pitchFamily="34" charset="0"/>
              </a:rPr>
              <a:t>and this can be troublesome for </a:t>
            </a:r>
            <a:r>
              <a:rPr lang="en-US" dirty="0" smtClean="0">
                <a:solidFill>
                  <a:schemeClr val="bg1"/>
                </a:solidFill>
                <a:latin typeface="Arial" panose="020B0604020202020204" pitchFamily="34" charset="0"/>
                <a:cs typeface="Arial" panose="020B0604020202020204" pitchFamily="34" charset="0"/>
              </a:rPr>
              <a:t>our models</a:t>
            </a:r>
            <a:r>
              <a:rPr lang="en-US" dirty="0">
                <a:solidFill>
                  <a:schemeClr val="bg1"/>
                </a:solidFill>
                <a:latin typeface="Arial" panose="020B0604020202020204" pitchFamily="34" charset="0"/>
                <a:cs typeface="Arial" panose="020B0604020202020204" pitchFamily="34" charset="0"/>
              </a:rPr>
              <a:t>. Because </a:t>
            </a:r>
            <a:r>
              <a:rPr lang="en-US" dirty="0" smtClean="0">
                <a:solidFill>
                  <a:schemeClr val="bg1"/>
                </a:solidFill>
                <a:latin typeface="Arial" panose="020B0604020202020204" pitchFamily="34" charset="0"/>
                <a:cs typeface="Arial" panose="020B0604020202020204" pitchFamily="34" charset="0"/>
              </a:rPr>
              <a:t>significant SO</a:t>
            </a:r>
            <a:r>
              <a:rPr lang="en-US" baseline="-25000" dirty="0" smtClean="0">
                <a:solidFill>
                  <a:schemeClr val="bg1"/>
                </a:solidFill>
                <a:latin typeface="Arial" panose="020B0604020202020204" pitchFamily="34" charset="0"/>
                <a:cs typeface="Arial" panose="020B0604020202020204" pitchFamily="34" charset="0"/>
              </a:rPr>
              <a:t>2</a:t>
            </a:r>
            <a:r>
              <a:rPr lang="en-US" dirty="0">
                <a:solidFill>
                  <a:schemeClr val="bg1"/>
                </a:solidFill>
                <a:latin typeface="Arial" panose="020B0604020202020204" pitchFamily="34" charset="0"/>
                <a:cs typeface="Arial" panose="020B0604020202020204" pitchFamily="34" charset="0"/>
              </a:rPr>
              <a:t> </a:t>
            </a:r>
            <a:r>
              <a:rPr lang="en-US" dirty="0" smtClean="0">
                <a:solidFill>
                  <a:schemeClr val="bg1"/>
                </a:solidFill>
                <a:latin typeface="Arial" panose="020B0604020202020204" pitchFamily="34" charset="0"/>
                <a:cs typeface="Arial" panose="020B0604020202020204" pitchFamily="34" charset="0"/>
              </a:rPr>
              <a:t>loading is </a:t>
            </a:r>
            <a:r>
              <a:rPr lang="en-US" dirty="0">
                <a:solidFill>
                  <a:schemeClr val="bg1"/>
                </a:solidFill>
                <a:latin typeface="Arial" panose="020B0604020202020204" pitchFamily="34" charset="0"/>
                <a:cs typeface="Arial" panose="020B0604020202020204" pitchFamily="34" charset="0"/>
              </a:rPr>
              <a:t>not frequent in our data, we need to find a way to include </a:t>
            </a:r>
            <a:r>
              <a:rPr lang="en-US" dirty="0" smtClean="0">
                <a:solidFill>
                  <a:schemeClr val="bg1"/>
                </a:solidFill>
                <a:latin typeface="Arial" panose="020B0604020202020204" pitchFamily="34" charset="0"/>
                <a:cs typeface="Arial" panose="020B0604020202020204" pitchFamily="34" charset="0"/>
              </a:rPr>
              <a:t>more </a:t>
            </a:r>
            <a:r>
              <a:rPr lang="en-US" dirty="0">
                <a:solidFill>
                  <a:schemeClr val="bg1"/>
                </a:solidFill>
                <a:latin typeface="Arial" panose="020B0604020202020204" pitchFamily="34" charset="0"/>
                <a:cs typeface="Arial" panose="020B0604020202020204" pitchFamily="34" charset="0"/>
              </a:rPr>
              <a:t>data into our signals, such that our patterns can </a:t>
            </a:r>
            <a:r>
              <a:rPr lang="en-US" dirty="0" smtClean="0">
                <a:solidFill>
                  <a:schemeClr val="bg1"/>
                </a:solidFill>
                <a:latin typeface="Arial" panose="020B0604020202020204" pitchFamily="34" charset="0"/>
                <a:cs typeface="Arial" panose="020B0604020202020204" pitchFamily="34" charset="0"/>
              </a:rPr>
              <a:t>include these SO</a:t>
            </a:r>
            <a:r>
              <a:rPr lang="en-US" baseline="-25000" dirty="0">
                <a:solidFill>
                  <a:schemeClr val="bg1"/>
                </a:solidFill>
                <a:latin typeface="Arial" panose="020B0604020202020204" pitchFamily="34" charset="0"/>
                <a:cs typeface="Arial" panose="020B0604020202020204" pitchFamily="34" charset="0"/>
              </a:rPr>
              <a:t>2</a:t>
            </a:r>
            <a:r>
              <a:rPr lang="en-US" dirty="0" smtClean="0">
                <a:solidFill>
                  <a:schemeClr val="bg1"/>
                </a:solidFill>
                <a:latin typeface="Arial" panose="020B0604020202020204" pitchFamily="34" charset="0"/>
                <a:cs typeface="Arial" panose="020B0604020202020204" pitchFamily="34" charset="0"/>
              </a:rPr>
              <a:t> absorption patterns.</a:t>
            </a:r>
            <a:endParaRPr lang="en-US" dirty="0">
              <a:solidFill>
                <a:schemeClr val="bg1"/>
              </a:solidFill>
              <a:latin typeface="Arial" panose="020B0604020202020204" pitchFamily="34" charset="0"/>
              <a:cs typeface="Arial" panose="020B0604020202020204" pitchFamily="34" charset="0"/>
            </a:endParaRPr>
          </a:p>
        </p:txBody>
      </p:sp>
      <p:pic>
        <p:nvPicPr>
          <p:cNvPr id="5" name="Picture 12" descr="Image result for JPSS Noaa Nasa logo">
            <a:extLst>
              <a:ext uri="{FF2B5EF4-FFF2-40B4-BE49-F238E27FC236}">
                <a16:creationId xmlns:a16="http://schemas.microsoft.com/office/drawing/2014/main" id="{970A20C1-4121-45F9-852B-131BCAD35F0A}"/>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81213" y="-9290"/>
            <a:ext cx="1354129" cy="76442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Image result for NOAA">
            <a:extLst>
              <a:ext uri="{FF2B5EF4-FFF2-40B4-BE49-F238E27FC236}">
                <a16:creationId xmlns:a16="http://schemas.microsoft.com/office/drawing/2014/main" id="{1060694F-4A33-4CA5-8FA3-183CB2234B39}"/>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1054523" y="134520"/>
            <a:ext cx="981911" cy="981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10728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age result for earth background"/>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15040"/>
            <a:ext cx="12192001" cy="687304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4602893" y="-300957"/>
            <a:ext cx="2986213" cy="1052471"/>
          </a:xfrm>
        </p:spPr>
        <p:txBody>
          <a:bodyPr>
            <a:normAutofit/>
          </a:bodyPr>
          <a:lstStyle/>
          <a:p>
            <a:r>
              <a:rPr lang="en-US" sz="3200" b="1" dirty="0">
                <a:solidFill>
                  <a:schemeClr val="bg1"/>
                </a:solidFill>
                <a:latin typeface="Arial" panose="020B0604020202020204" pitchFamily="34" charset="0"/>
                <a:cs typeface="Arial" panose="020B0604020202020204" pitchFamily="34" charset="0"/>
              </a:rPr>
              <a:t>Overview</a:t>
            </a:r>
          </a:p>
        </p:txBody>
      </p:sp>
      <p:sp>
        <p:nvSpPr>
          <p:cNvPr id="5" name="Subtitle 4"/>
          <p:cNvSpPr>
            <a:spLocks noGrp="1"/>
          </p:cNvSpPr>
          <p:nvPr>
            <p:ph type="subTitle" idx="1"/>
          </p:nvPr>
        </p:nvSpPr>
        <p:spPr>
          <a:xfrm>
            <a:off x="252662" y="1056131"/>
            <a:ext cx="11783771" cy="5801869"/>
          </a:xfrm>
        </p:spPr>
        <p:txBody>
          <a:bodyPr>
            <a:normAutofit fontScale="92500" lnSpcReduction="10000"/>
          </a:bodyPr>
          <a:lstStyle/>
          <a:p>
            <a:pPr marL="342900" indent="-342900" algn="l">
              <a:buFont typeface="Wingdings" panose="05000000000000000000" pitchFamily="2" charset="2"/>
              <a:buChar char="v"/>
            </a:pPr>
            <a:r>
              <a:rPr lang="en-US" sz="2000" b="1" dirty="0">
                <a:solidFill>
                  <a:schemeClr val="bg1"/>
                </a:solidFill>
                <a:latin typeface="Arial" panose="020B0604020202020204" pitchFamily="34" charset="0"/>
                <a:cs typeface="Arial" panose="020B0604020202020204" pitchFamily="34" charset="0"/>
              </a:rPr>
              <a:t>Objectives/Questions</a:t>
            </a:r>
          </a:p>
          <a:p>
            <a:pPr marL="342900" indent="-342900" algn="l">
              <a:buFont typeface="Wingdings" panose="05000000000000000000" pitchFamily="2" charset="2"/>
              <a:buChar char="v"/>
            </a:pPr>
            <a:r>
              <a:rPr lang="en-US" sz="2000" b="1" dirty="0">
                <a:solidFill>
                  <a:schemeClr val="bg1"/>
                </a:solidFill>
                <a:latin typeface="Arial" panose="020B0604020202020204" pitchFamily="34" charset="0"/>
                <a:cs typeface="Arial" panose="020B0604020202020204" pitchFamily="34" charset="0"/>
              </a:rPr>
              <a:t>OMPS Specifications</a:t>
            </a:r>
          </a:p>
          <a:p>
            <a:pPr marL="800100" lvl="1" indent="-342900" algn="l">
              <a:buFont typeface="Wingdings" panose="05000000000000000000" pitchFamily="2" charset="2"/>
              <a:buChar char="v"/>
            </a:pPr>
            <a:r>
              <a:rPr lang="en-US" sz="1800" dirty="0">
                <a:solidFill>
                  <a:srgbClr val="FFFF00"/>
                </a:solidFill>
                <a:latin typeface="Arial" panose="020B0604020202020204" pitchFamily="34" charset="0"/>
                <a:cs typeface="Arial" panose="020B0604020202020204" pitchFamily="34" charset="0"/>
              </a:rPr>
              <a:t>Viewing Geometries</a:t>
            </a:r>
          </a:p>
          <a:p>
            <a:pPr marL="342900" indent="-342900" algn="l">
              <a:buFont typeface="Wingdings" panose="05000000000000000000" pitchFamily="2" charset="2"/>
              <a:buChar char="v"/>
            </a:pPr>
            <a:r>
              <a:rPr lang="en-US" sz="2000" b="1" dirty="0">
                <a:solidFill>
                  <a:schemeClr val="bg1"/>
                </a:solidFill>
                <a:latin typeface="Arial" panose="020B0604020202020204" pitchFamily="34" charset="0"/>
                <a:cs typeface="Arial" panose="020B0604020202020204" pitchFamily="34" charset="0"/>
              </a:rPr>
              <a:t>Background</a:t>
            </a:r>
          </a:p>
          <a:p>
            <a:pPr marL="800100" lvl="1" indent="-342900" algn="l">
              <a:buFont typeface="Wingdings" panose="05000000000000000000" pitchFamily="2" charset="2"/>
              <a:buChar char="v"/>
            </a:pPr>
            <a:r>
              <a:rPr lang="en-US" sz="1800" dirty="0">
                <a:solidFill>
                  <a:srgbClr val="FFFF00"/>
                </a:solidFill>
                <a:latin typeface="Arial" panose="020B0604020202020204" pitchFamily="34" charset="0"/>
                <a:cs typeface="Arial" panose="020B0604020202020204" pitchFamily="34" charset="0"/>
              </a:rPr>
              <a:t>Phenomena </a:t>
            </a:r>
          </a:p>
          <a:p>
            <a:pPr marL="1257300" lvl="2" indent="-342900" algn="l">
              <a:buFont typeface="Wingdings" panose="05000000000000000000" pitchFamily="2" charset="2"/>
              <a:buChar char="v"/>
            </a:pPr>
            <a:r>
              <a:rPr lang="en-US" sz="1600" dirty="0">
                <a:solidFill>
                  <a:srgbClr val="FFFF00"/>
                </a:solidFill>
                <a:latin typeface="Arial" panose="020B0604020202020204" pitchFamily="34" charset="0"/>
                <a:cs typeface="Arial" panose="020B0604020202020204" pitchFamily="34" charset="0"/>
              </a:rPr>
              <a:t>Stray Light</a:t>
            </a:r>
          </a:p>
          <a:p>
            <a:pPr marL="1257300" lvl="2" indent="-342900" algn="l">
              <a:buFont typeface="Wingdings" panose="05000000000000000000" pitchFamily="2" charset="2"/>
              <a:buChar char="v"/>
            </a:pPr>
            <a:r>
              <a:rPr lang="en-US" sz="1600" dirty="0">
                <a:solidFill>
                  <a:srgbClr val="FFFF00"/>
                </a:solidFill>
                <a:latin typeface="Arial" panose="020B0604020202020204" pitchFamily="34" charset="0"/>
                <a:cs typeface="Arial" panose="020B0604020202020204" pitchFamily="34" charset="0"/>
              </a:rPr>
              <a:t>Ring Effect</a:t>
            </a:r>
          </a:p>
          <a:p>
            <a:pPr marL="342900" indent="-342900" algn="l">
              <a:buFont typeface="Wingdings" panose="05000000000000000000" pitchFamily="2" charset="2"/>
              <a:buChar char="v"/>
            </a:pPr>
            <a:r>
              <a:rPr lang="en-US" sz="2000" b="1" dirty="0">
                <a:solidFill>
                  <a:schemeClr val="bg1"/>
                </a:solidFill>
                <a:latin typeface="Arial" panose="020B0604020202020204" pitchFamily="34" charset="0"/>
                <a:cs typeface="Arial" panose="020B0604020202020204" pitchFamily="34" charset="0"/>
              </a:rPr>
              <a:t>Materials &amp; Methods</a:t>
            </a:r>
          </a:p>
          <a:p>
            <a:pPr marL="800100" lvl="1" indent="-342900" algn="l">
              <a:buFont typeface="Wingdings" panose="05000000000000000000" pitchFamily="2" charset="2"/>
              <a:buChar char="v"/>
            </a:pPr>
            <a:r>
              <a:rPr lang="en-US" sz="1800" dirty="0">
                <a:solidFill>
                  <a:srgbClr val="FFFF00"/>
                </a:solidFill>
                <a:latin typeface="Arial" panose="020B0604020202020204" pitchFamily="34" charset="0"/>
                <a:cs typeface="Arial" panose="020B0604020202020204" pitchFamily="34" charset="0"/>
              </a:rPr>
              <a:t>Set Up</a:t>
            </a:r>
          </a:p>
          <a:p>
            <a:pPr marL="800100" lvl="1" indent="-342900" algn="l">
              <a:buFont typeface="Wingdings" panose="05000000000000000000" pitchFamily="2" charset="2"/>
              <a:buChar char="v"/>
            </a:pPr>
            <a:r>
              <a:rPr lang="en-US" sz="1800" dirty="0">
                <a:solidFill>
                  <a:srgbClr val="FFFF00"/>
                </a:solidFill>
                <a:latin typeface="Arial" panose="020B0604020202020204" pitchFamily="34" charset="0"/>
                <a:cs typeface="Arial" panose="020B0604020202020204" pitchFamily="34" charset="0"/>
              </a:rPr>
              <a:t>Initial Process</a:t>
            </a:r>
          </a:p>
          <a:p>
            <a:pPr marL="800100" lvl="1" indent="-342900" algn="l">
              <a:buFont typeface="Wingdings" panose="05000000000000000000" pitchFamily="2" charset="2"/>
              <a:buChar char="v"/>
            </a:pPr>
            <a:r>
              <a:rPr lang="en-US" sz="1800" dirty="0">
                <a:solidFill>
                  <a:srgbClr val="FFFF00"/>
                </a:solidFill>
                <a:latin typeface="Arial" panose="020B0604020202020204" pitchFamily="34" charset="0"/>
                <a:cs typeface="Arial" panose="020B0604020202020204" pitchFamily="34" charset="0"/>
              </a:rPr>
              <a:t>Replacement Process</a:t>
            </a:r>
          </a:p>
          <a:p>
            <a:pPr marL="342900" indent="-342900" algn="l">
              <a:buFont typeface="Wingdings" panose="05000000000000000000" pitchFamily="2" charset="2"/>
              <a:buChar char="v"/>
            </a:pPr>
            <a:r>
              <a:rPr lang="en-US" sz="2000" b="1" dirty="0">
                <a:solidFill>
                  <a:schemeClr val="bg1"/>
                </a:solidFill>
                <a:latin typeface="Arial" panose="020B0604020202020204" pitchFamily="34" charset="0"/>
                <a:cs typeface="Arial" panose="020B0604020202020204" pitchFamily="34" charset="0"/>
              </a:rPr>
              <a:t>Results</a:t>
            </a:r>
            <a:endParaRPr lang="en-US" sz="1800" dirty="0">
              <a:solidFill>
                <a:srgbClr val="FFFF00"/>
              </a:solidFill>
              <a:latin typeface="Arial" panose="020B0604020202020204" pitchFamily="34" charset="0"/>
              <a:cs typeface="Arial" panose="020B0604020202020204" pitchFamily="34" charset="0"/>
            </a:endParaRPr>
          </a:p>
          <a:p>
            <a:pPr marL="800100" lvl="1" indent="-342900" algn="l">
              <a:buFont typeface="Wingdings" panose="05000000000000000000" pitchFamily="2" charset="2"/>
              <a:buChar char="v"/>
            </a:pPr>
            <a:r>
              <a:rPr lang="en-US" sz="1800" dirty="0">
                <a:solidFill>
                  <a:srgbClr val="FFFF00"/>
                </a:solidFill>
                <a:latin typeface="Arial" panose="020B0604020202020204" pitchFamily="34" charset="0"/>
                <a:cs typeface="Arial" panose="020B0604020202020204" pitchFamily="34" charset="0"/>
              </a:rPr>
              <a:t>Comparison of NOAA-20 Data </a:t>
            </a:r>
          </a:p>
          <a:p>
            <a:pPr lvl="1" algn="l"/>
            <a:r>
              <a:rPr lang="en-US" sz="1800" dirty="0">
                <a:solidFill>
                  <a:srgbClr val="FFFF00"/>
                </a:solidFill>
                <a:latin typeface="Arial" panose="020B0604020202020204" pitchFamily="34" charset="0"/>
                <a:cs typeface="Arial" panose="020B0604020202020204" pitchFamily="34" charset="0"/>
              </a:rPr>
              <a:t>      Before and After Processes</a:t>
            </a:r>
          </a:p>
          <a:p>
            <a:pPr marL="342900" indent="-342900" algn="l">
              <a:buFont typeface="Wingdings" panose="05000000000000000000" pitchFamily="2" charset="2"/>
              <a:buChar char="v"/>
            </a:pPr>
            <a:r>
              <a:rPr lang="en-US" sz="2000" b="1" dirty="0">
                <a:solidFill>
                  <a:schemeClr val="bg1"/>
                </a:solidFill>
                <a:latin typeface="Arial" panose="020B0604020202020204" pitchFamily="34" charset="0"/>
                <a:cs typeface="Arial" panose="020B0604020202020204" pitchFamily="34" charset="0"/>
              </a:rPr>
              <a:t>Conclusions</a:t>
            </a:r>
          </a:p>
          <a:p>
            <a:pPr marL="342900" indent="-342900" algn="l">
              <a:buFont typeface="Wingdings" panose="05000000000000000000" pitchFamily="2" charset="2"/>
              <a:buChar char="v"/>
            </a:pPr>
            <a:r>
              <a:rPr lang="en-US" sz="2000" b="1" dirty="0">
                <a:solidFill>
                  <a:schemeClr val="bg1"/>
                </a:solidFill>
                <a:latin typeface="Arial" panose="020B0604020202020204" pitchFamily="34" charset="0"/>
                <a:cs typeface="Arial" panose="020B0604020202020204" pitchFamily="34" charset="0"/>
              </a:rPr>
              <a:t>Future Work</a:t>
            </a:r>
          </a:p>
          <a:p>
            <a:pPr algn="l"/>
            <a:endParaRPr lang="en-US" sz="1200" b="1" dirty="0">
              <a:solidFill>
                <a:schemeClr val="bg1"/>
              </a:solidFill>
              <a:latin typeface="Arial" panose="020B0604020202020204" pitchFamily="34" charset="0"/>
              <a:cs typeface="Arial" panose="020B0604020202020204" pitchFamily="34" charset="0"/>
              <a:hlinkClick r:id="rId4"/>
            </a:endParaRPr>
          </a:p>
          <a:p>
            <a:pPr algn="r"/>
            <a:endParaRPr lang="en-US" sz="1200" b="1" u="sng" dirty="0">
              <a:solidFill>
                <a:schemeClr val="bg1"/>
              </a:solidFill>
              <a:latin typeface="Arial" panose="020B0604020202020204" pitchFamily="34" charset="0"/>
              <a:cs typeface="Arial" panose="020B0604020202020204" pitchFamily="34" charset="0"/>
              <a:hlinkClick r:id="rId4"/>
            </a:endParaRPr>
          </a:p>
          <a:p>
            <a:pPr algn="r"/>
            <a:r>
              <a:rPr lang="en-US" sz="1200" b="1" u="sng" dirty="0">
                <a:solidFill>
                  <a:schemeClr val="bg1"/>
                </a:solidFill>
                <a:latin typeface="Arial" panose="020B0604020202020204" pitchFamily="34" charset="0"/>
                <a:cs typeface="Arial" panose="020B0604020202020204" pitchFamily="34" charset="0"/>
                <a:hlinkClick r:id="rId4"/>
              </a:rPr>
              <a:t>https://www.star.nesdis.noaa.gov/jpss/instruments.php</a:t>
            </a:r>
            <a:r>
              <a:rPr lang="en-US" sz="1200" b="1" u="sng" dirty="0">
                <a:solidFill>
                  <a:schemeClr val="bg1"/>
                </a:solidFill>
                <a:latin typeface="Arial" panose="020B0604020202020204" pitchFamily="34" charset="0"/>
                <a:cs typeface="Arial" panose="020B0604020202020204" pitchFamily="34" charset="0"/>
              </a:rPr>
              <a:t> </a:t>
            </a:r>
          </a:p>
        </p:txBody>
      </p:sp>
      <p:pic>
        <p:nvPicPr>
          <p:cNvPr id="1028" name="Picture 4" descr="Image result for JPSS and its instrumen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79085" y="1439068"/>
            <a:ext cx="6124575" cy="43815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Image result for JPSS Noaa Nasa logo"/>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252663" y="127252"/>
            <a:ext cx="1354129" cy="76442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Image result for NOAA"/>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1054523" y="134520"/>
            <a:ext cx="981911" cy="981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09911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age result for earth background">
            <a:extLst>
              <a:ext uri="{FF2B5EF4-FFF2-40B4-BE49-F238E27FC236}">
                <a16:creationId xmlns:a16="http://schemas.microsoft.com/office/drawing/2014/main" id="{4DE5B010-FD55-403D-B335-8141DDEF658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 y="0"/>
            <a:ext cx="12192001" cy="687304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EDC0B05-E70C-492E-9E0F-F89E3C96D18C}"/>
              </a:ext>
            </a:extLst>
          </p:cNvPr>
          <p:cNvSpPr>
            <a:spLocks noGrp="1"/>
          </p:cNvSpPr>
          <p:nvPr>
            <p:ph type="title"/>
          </p:nvPr>
        </p:nvSpPr>
        <p:spPr>
          <a:xfrm>
            <a:off x="3374334" y="0"/>
            <a:ext cx="5443330" cy="1325563"/>
          </a:xfrm>
        </p:spPr>
        <p:txBody>
          <a:bodyPr/>
          <a:lstStyle/>
          <a:p>
            <a:r>
              <a:rPr lang="en-US" b="1" dirty="0">
                <a:solidFill>
                  <a:srgbClr val="FFFF00"/>
                </a:solidFill>
                <a:latin typeface="Arial" panose="020B0604020202020204" pitchFamily="34" charset="0"/>
                <a:cs typeface="Arial" panose="020B0604020202020204" pitchFamily="34" charset="0"/>
              </a:rPr>
              <a:t>Acknowledgements</a:t>
            </a:r>
          </a:p>
        </p:txBody>
      </p:sp>
      <p:sp>
        <p:nvSpPr>
          <p:cNvPr id="3" name="Content Placeholder 2">
            <a:extLst>
              <a:ext uri="{FF2B5EF4-FFF2-40B4-BE49-F238E27FC236}">
                <a16:creationId xmlns:a16="http://schemas.microsoft.com/office/drawing/2014/main" id="{D08B3A20-10E4-4FF0-A04A-5C2CC26B862E}"/>
              </a:ext>
            </a:extLst>
          </p:cNvPr>
          <p:cNvSpPr>
            <a:spLocks noGrp="1"/>
          </p:cNvSpPr>
          <p:nvPr>
            <p:ph idx="1"/>
          </p:nvPr>
        </p:nvSpPr>
        <p:spPr>
          <a:xfrm>
            <a:off x="838200" y="1825625"/>
            <a:ext cx="10515600" cy="4760705"/>
          </a:xfrm>
        </p:spPr>
        <p:txBody>
          <a:bodyPr/>
          <a:lstStyle/>
          <a:p>
            <a:pPr>
              <a:buFont typeface="Wingdings" panose="05000000000000000000" pitchFamily="2" charset="2"/>
              <a:buChar char="v"/>
            </a:pPr>
            <a:r>
              <a:rPr lang="en-US" dirty="0">
                <a:solidFill>
                  <a:schemeClr val="bg1"/>
                </a:solidFill>
              </a:rPr>
              <a:t>Thank you to </a:t>
            </a:r>
            <a:r>
              <a:rPr lang="en-US" dirty="0">
                <a:solidFill>
                  <a:srgbClr val="FFFF00"/>
                </a:solidFill>
              </a:rPr>
              <a:t>Dr. Lawrence Flynn </a:t>
            </a:r>
            <a:r>
              <a:rPr lang="en-US" dirty="0">
                <a:solidFill>
                  <a:schemeClr val="bg1"/>
                </a:solidFill>
              </a:rPr>
              <a:t>and his team for giving me the opportunity to experience and assist on their research and the exposure of handling data from  S-NPP and NOAA-20 OMPS Satellites!</a:t>
            </a:r>
          </a:p>
          <a:p>
            <a:pPr>
              <a:buFont typeface="Wingdings" panose="05000000000000000000" pitchFamily="2" charset="2"/>
              <a:buChar char="v"/>
            </a:pPr>
            <a:r>
              <a:rPr lang="en-US" dirty="0">
                <a:solidFill>
                  <a:schemeClr val="bg1"/>
                </a:solidFill>
              </a:rPr>
              <a:t>Thank you to </a:t>
            </a:r>
            <a:r>
              <a:rPr lang="en-US" dirty="0">
                <a:solidFill>
                  <a:srgbClr val="FFFF00"/>
                </a:solidFill>
              </a:rPr>
              <a:t>Dr. Mike Wilson </a:t>
            </a:r>
            <a:r>
              <a:rPr lang="en-US" dirty="0">
                <a:solidFill>
                  <a:schemeClr val="bg1"/>
                </a:solidFill>
              </a:rPr>
              <a:t>for assisting me with retrieving the appropriate data for the models and coding dilemmas faced throughout the project!</a:t>
            </a:r>
          </a:p>
        </p:txBody>
      </p:sp>
      <p:pic>
        <p:nvPicPr>
          <p:cNvPr id="5" name="Picture 12" descr="Image result for JPSS Noaa Nasa logo">
            <a:extLst>
              <a:ext uri="{FF2B5EF4-FFF2-40B4-BE49-F238E27FC236}">
                <a16:creationId xmlns:a16="http://schemas.microsoft.com/office/drawing/2014/main" id="{6DD1FF14-6C86-4D85-8AF3-64068B258FD7}"/>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81213" y="-9290"/>
            <a:ext cx="1354129" cy="76442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Image result for NOAA">
            <a:extLst>
              <a:ext uri="{FF2B5EF4-FFF2-40B4-BE49-F238E27FC236}">
                <a16:creationId xmlns:a16="http://schemas.microsoft.com/office/drawing/2014/main" id="{D040A058-887B-43FD-889C-B2444F116997}"/>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1054523" y="134520"/>
            <a:ext cx="981911" cy="981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59059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age result for earth background"/>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 y="-15040"/>
            <a:ext cx="12192001" cy="687304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973074" y="-140776"/>
            <a:ext cx="4715166" cy="1306441"/>
          </a:xfrm>
        </p:spPr>
        <p:txBody>
          <a:bodyPr>
            <a:normAutofit/>
          </a:bodyPr>
          <a:lstStyle/>
          <a:p>
            <a:r>
              <a:rPr lang="en-US" sz="3200" b="1" dirty="0">
                <a:solidFill>
                  <a:schemeClr val="bg1"/>
                </a:solidFill>
                <a:latin typeface="Arial" panose="020B0604020202020204" pitchFamily="34" charset="0"/>
                <a:cs typeface="Arial" panose="020B0604020202020204" pitchFamily="34" charset="0"/>
              </a:rPr>
              <a:t>Objectives/Questions</a:t>
            </a:r>
          </a:p>
        </p:txBody>
      </p:sp>
      <p:sp>
        <p:nvSpPr>
          <p:cNvPr id="3" name="Content Placeholder 2"/>
          <p:cNvSpPr>
            <a:spLocks noGrp="1"/>
          </p:cNvSpPr>
          <p:nvPr>
            <p:ph idx="1"/>
          </p:nvPr>
        </p:nvSpPr>
        <p:spPr>
          <a:xfrm>
            <a:off x="278995" y="1205422"/>
            <a:ext cx="11634007" cy="5652578"/>
          </a:xfrm>
        </p:spPr>
        <p:txBody>
          <a:bodyPr>
            <a:normAutofit/>
          </a:bodyPr>
          <a:lstStyle/>
          <a:p>
            <a:pPr>
              <a:buFont typeface="Wingdings" panose="05000000000000000000" pitchFamily="2" charset="2"/>
              <a:buChar char="v"/>
            </a:pPr>
            <a:r>
              <a:rPr lang="en-US" sz="2200" dirty="0">
                <a:solidFill>
                  <a:srgbClr val="FFFF00"/>
                </a:solidFill>
                <a:latin typeface="Arial" panose="020B0604020202020204" pitchFamily="34" charset="0"/>
                <a:cs typeface="Arial" panose="020B0604020202020204" pitchFamily="34" charset="0"/>
              </a:rPr>
              <a:t>Develop approaches to use the temporal, spatial, and spectral dependencies to identify and remove </a:t>
            </a:r>
            <a:r>
              <a:rPr lang="en-US" sz="2200" dirty="0" smtClean="0">
                <a:solidFill>
                  <a:srgbClr val="FFFF00"/>
                </a:solidFill>
                <a:latin typeface="Arial" panose="020B0604020202020204" pitchFamily="34" charset="0"/>
                <a:cs typeface="Arial" panose="020B0604020202020204" pitchFamily="34" charset="0"/>
              </a:rPr>
              <a:t>outliers from OMPS Nadir Mapper and Nadir Profiler SDRs.</a:t>
            </a:r>
            <a:endParaRPr lang="en-US" sz="2200" dirty="0">
              <a:solidFill>
                <a:srgbClr val="FFFF00"/>
              </a:solidFill>
              <a:latin typeface="Arial" panose="020B0604020202020204" pitchFamily="34" charset="0"/>
              <a:cs typeface="Arial" panose="020B0604020202020204" pitchFamily="34" charset="0"/>
            </a:endParaRPr>
          </a:p>
          <a:p>
            <a:pPr>
              <a:buFont typeface="Wingdings" panose="05000000000000000000" pitchFamily="2" charset="2"/>
              <a:buChar char="v"/>
            </a:pPr>
            <a:endParaRPr lang="en-US" sz="2200" dirty="0">
              <a:solidFill>
                <a:srgbClr val="FFFF00"/>
              </a:solidFill>
              <a:latin typeface="Arial" panose="020B0604020202020204" pitchFamily="34" charset="0"/>
              <a:cs typeface="Arial" panose="020B0604020202020204" pitchFamily="34" charset="0"/>
            </a:endParaRPr>
          </a:p>
          <a:p>
            <a:pPr>
              <a:buFont typeface="Wingdings" panose="05000000000000000000" pitchFamily="2" charset="2"/>
              <a:buChar char="v"/>
            </a:pPr>
            <a:r>
              <a:rPr lang="en-US" sz="2200" dirty="0">
                <a:solidFill>
                  <a:srgbClr val="FFFF00"/>
                </a:solidFill>
                <a:latin typeface="Arial" panose="020B0604020202020204" pitchFamily="34" charset="0"/>
                <a:cs typeface="Arial" panose="020B0604020202020204" pitchFamily="34" charset="0"/>
              </a:rPr>
              <a:t>Use the spectral patterns to develop principal component representations of the spectra to reduce noise effects in the selected channels.</a:t>
            </a:r>
          </a:p>
          <a:p>
            <a:pPr marL="0" indent="0">
              <a:buNone/>
            </a:pPr>
            <a:endParaRPr lang="en-US" sz="2200" dirty="0">
              <a:solidFill>
                <a:srgbClr val="FFFF00"/>
              </a:solidFill>
              <a:latin typeface="Arial" panose="020B0604020202020204" pitchFamily="34" charset="0"/>
              <a:cs typeface="Arial" panose="020B0604020202020204" pitchFamily="34" charset="0"/>
            </a:endParaRPr>
          </a:p>
          <a:p>
            <a:pPr>
              <a:buFont typeface="Wingdings" panose="05000000000000000000" pitchFamily="2" charset="2"/>
              <a:buChar char="v"/>
            </a:pPr>
            <a:r>
              <a:rPr lang="en-US" sz="2200" dirty="0">
                <a:solidFill>
                  <a:srgbClr val="FFFF00"/>
                </a:solidFill>
                <a:latin typeface="Arial" panose="020B0604020202020204" pitchFamily="34" charset="0"/>
                <a:cs typeface="Arial" panose="020B0604020202020204" pitchFamily="34" charset="0"/>
              </a:rPr>
              <a:t>When dealing with the South Atlantic Anomaly (SAA), can we fix the problems that affect our models?</a:t>
            </a:r>
          </a:p>
          <a:p>
            <a:pPr>
              <a:buFont typeface="Wingdings" panose="05000000000000000000" pitchFamily="2" charset="2"/>
              <a:buChar char="v"/>
            </a:pPr>
            <a:endParaRPr lang="en-US" sz="2200" dirty="0">
              <a:solidFill>
                <a:srgbClr val="FFFF00"/>
              </a:solidFill>
              <a:latin typeface="Arial" panose="020B0604020202020204" pitchFamily="34" charset="0"/>
              <a:cs typeface="Arial" panose="020B0604020202020204" pitchFamily="34" charset="0"/>
            </a:endParaRPr>
          </a:p>
          <a:p>
            <a:pPr>
              <a:buFont typeface="Wingdings" panose="05000000000000000000" pitchFamily="2" charset="2"/>
              <a:buChar char="v"/>
            </a:pPr>
            <a:r>
              <a:rPr lang="en-US" sz="2200" dirty="0">
                <a:solidFill>
                  <a:srgbClr val="FFFF00"/>
                </a:solidFill>
                <a:latin typeface="Arial" panose="020B0604020202020204" pitchFamily="34" charset="0"/>
                <a:cs typeface="Arial" panose="020B0604020202020204" pitchFamily="34" charset="0"/>
              </a:rPr>
              <a:t>Can we reduce the noise in the 12 Version 8 Total Ozone (V8TOz) </a:t>
            </a:r>
            <a:r>
              <a:rPr lang="en-US" sz="2200" dirty="0" smtClean="0">
                <a:solidFill>
                  <a:srgbClr val="FFFF00"/>
                </a:solidFill>
                <a:latin typeface="Arial" panose="020B0604020202020204" pitchFamily="34" charset="0"/>
                <a:cs typeface="Arial" panose="020B0604020202020204" pitchFamily="34" charset="0"/>
              </a:rPr>
              <a:t>wavelength channels </a:t>
            </a:r>
            <a:r>
              <a:rPr lang="en-US" sz="2200" dirty="0">
                <a:solidFill>
                  <a:srgbClr val="FFFF00"/>
                </a:solidFill>
                <a:latin typeface="Arial" panose="020B0604020202020204" pitchFamily="34" charset="0"/>
                <a:cs typeface="Arial" panose="020B0604020202020204" pitchFamily="34" charset="0"/>
              </a:rPr>
              <a:t>and use additional spectral information to improve our models?</a:t>
            </a:r>
          </a:p>
          <a:p>
            <a:pPr>
              <a:buFont typeface="Wingdings" panose="05000000000000000000" pitchFamily="2" charset="2"/>
              <a:buChar char="v"/>
            </a:pPr>
            <a:endParaRPr lang="en-US" sz="2200" dirty="0">
              <a:solidFill>
                <a:srgbClr val="FFFF00"/>
              </a:solidFill>
              <a:latin typeface="Arial" panose="020B0604020202020204" pitchFamily="34" charset="0"/>
              <a:cs typeface="Arial" panose="020B0604020202020204" pitchFamily="34" charset="0"/>
            </a:endParaRPr>
          </a:p>
          <a:p>
            <a:pPr>
              <a:buFont typeface="Wingdings" panose="05000000000000000000" pitchFamily="2" charset="2"/>
              <a:buChar char="v"/>
            </a:pPr>
            <a:endParaRPr lang="en-US" sz="2200" dirty="0">
              <a:solidFill>
                <a:srgbClr val="FFFF00"/>
              </a:solidFill>
              <a:latin typeface="Arial" panose="020B0604020202020204" pitchFamily="34" charset="0"/>
              <a:cs typeface="Arial" panose="020B0604020202020204" pitchFamily="34" charset="0"/>
            </a:endParaRPr>
          </a:p>
        </p:txBody>
      </p:sp>
      <p:pic>
        <p:nvPicPr>
          <p:cNvPr id="5" name="Picture 12" descr="Image result for JPSS Noaa Nasa logo"/>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52663" y="127252"/>
            <a:ext cx="1354129" cy="76442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Image result for NOAA"/>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1054523" y="134520"/>
            <a:ext cx="981911" cy="981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57248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Image result for earth background"/>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 y="0"/>
            <a:ext cx="12192001" cy="687304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436944" y="57588"/>
            <a:ext cx="5784849" cy="764428"/>
          </a:xfrm>
        </p:spPr>
        <p:txBody>
          <a:bodyPr>
            <a:noAutofit/>
          </a:bodyPr>
          <a:lstStyle/>
          <a:p>
            <a:r>
              <a:rPr lang="en-US" sz="3200" b="1" dirty="0">
                <a:solidFill>
                  <a:schemeClr val="bg1"/>
                </a:solidFill>
                <a:latin typeface="Arial" panose="020B0604020202020204" pitchFamily="34" charset="0"/>
                <a:cs typeface="Arial" panose="020B0604020202020204" pitchFamily="34" charset="0"/>
              </a:rPr>
              <a:t>OMPS Viewing Geometries</a:t>
            </a:r>
          </a:p>
        </p:txBody>
      </p:sp>
      <p:sp>
        <p:nvSpPr>
          <p:cNvPr id="8" name="Rectangle 4"/>
          <p:cNvSpPr txBox="1">
            <a:spLocks noChangeArrowheads="1"/>
          </p:cNvSpPr>
          <p:nvPr/>
        </p:nvSpPr>
        <p:spPr bwMode="auto">
          <a:xfrm>
            <a:off x="-1" y="1052520"/>
            <a:ext cx="5253790" cy="5741569"/>
          </a:xfrm>
          <a:prstGeom prst="rect">
            <a:avLst/>
          </a:prstGeom>
          <a:noFill/>
          <a:ln w="9525">
            <a:noFill/>
            <a:miter lim="800000"/>
            <a:headEnd/>
            <a:tailEnd/>
          </a:ln>
        </p:spPr>
        <p:txBody>
          <a:bodyPr/>
          <a:lstStyle/>
          <a:p>
            <a:pPr marL="285750" indent="-285750">
              <a:lnSpc>
                <a:spcPct val="80000"/>
              </a:lnSpc>
              <a:spcBef>
                <a:spcPct val="20000"/>
              </a:spcBef>
              <a:buFont typeface="Wingdings" panose="05000000000000000000" pitchFamily="2" charset="2"/>
              <a:buChar char="v"/>
              <a:defRPr/>
            </a:pPr>
            <a:r>
              <a:rPr lang="en-US" sz="1400" kern="0" dirty="0">
                <a:solidFill>
                  <a:schemeClr val="bg1"/>
                </a:solidFill>
                <a:latin typeface="Arial" panose="020B0604020202020204" pitchFamily="34" charset="0"/>
                <a:cs typeface="Arial" panose="020B0604020202020204" pitchFamily="34" charset="0"/>
              </a:rPr>
              <a:t>Ozone Mapping and Profiler Suite (OMPS) measures the concentration of ozone in the atmosphere, providing information on how ozone concentration varies with altitude.</a:t>
            </a:r>
          </a:p>
          <a:p>
            <a:pPr marL="285750" indent="-285750">
              <a:lnSpc>
                <a:spcPct val="80000"/>
              </a:lnSpc>
              <a:spcBef>
                <a:spcPct val="20000"/>
              </a:spcBef>
              <a:buFont typeface="Wingdings" panose="05000000000000000000" pitchFamily="2" charset="2"/>
              <a:buChar char="v"/>
              <a:defRPr/>
            </a:pPr>
            <a:endParaRPr lang="en-US" sz="1400" kern="0" dirty="0">
              <a:solidFill>
                <a:schemeClr val="bg1"/>
              </a:solidFill>
              <a:latin typeface="Arial" panose="020B0604020202020204" pitchFamily="34" charset="0"/>
              <a:cs typeface="Arial" panose="020B0604020202020204" pitchFamily="34" charset="0"/>
            </a:endParaRPr>
          </a:p>
          <a:p>
            <a:pPr marL="285750" indent="-285750">
              <a:lnSpc>
                <a:spcPct val="80000"/>
              </a:lnSpc>
              <a:spcBef>
                <a:spcPct val="20000"/>
              </a:spcBef>
              <a:buFont typeface="Wingdings" panose="05000000000000000000" pitchFamily="2" charset="2"/>
              <a:buChar char="v"/>
              <a:defRPr/>
            </a:pPr>
            <a:r>
              <a:rPr lang="en-US" sz="1400" b="1" kern="0" dirty="0">
                <a:solidFill>
                  <a:srgbClr val="FFFF00"/>
                </a:solidFill>
                <a:latin typeface="Arial" panose="020B0604020202020204" pitchFamily="34" charset="0"/>
                <a:cs typeface="Arial" panose="020B0604020202020204" pitchFamily="34" charset="0"/>
              </a:rPr>
              <a:t>Nadir Instruments</a:t>
            </a:r>
          </a:p>
          <a:p>
            <a:pPr>
              <a:lnSpc>
                <a:spcPct val="80000"/>
              </a:lnSpc>
              <a:spcBef>
                <a:spcPct val="20000"/>
              </a:spcBef>
              <a:defRPr/>
            </a:pPr>
            <a:endParaRPr lang="en-US" sz="1400" b="1" kern="0" dirty="0">
              <a:solidFill>
                <a:schemeClr val="bg1"/>
              </a:solidFill>
              <a:latin typeface="Arial" panose="020B0604020202020204" pitchFamily="34" charset="0"/>
              <a:cs typeface="Arial" panose="020B0604020202020204" pitchFamily="34" charset="0"/>
            </a:endParaRPr>
          </a:p>
          <a:p>
            <a:pPr marL="742950" lvl="1" indent="-285750">
              <a:lnSpc>
                <a:spcPct val="80000"/>
              </a:lnSpc>
              <a:spcBef>
                <a:spcPct val="20000"/>
              </a:spcBef>
              <a:buFont typeface="Wingdings" panose="05000000000000000000" pitchFamily="2" charset="2"/>
              <a:buChar char="v"/>
              <a:defRPr/>
            </a:pPr>
            <a:r>
              <a:rPr lang="en-US" sz="1400" kern="0" dirty="0">
                <a:solidFill>
                  <a:schemeClr val="bg1"/>
                </a:solidFill>
                <a:latin typeface="Arial" panose="020B0604020202020204" pitchFamily="34" charset="0"/>
                <a:cs typeface="Arial" panose="020B0604020202020204" pitchFamily="34" charset="0"/>
              </a:rPr>
              <a:t>Nadir Mapper  (NM)</a:t>
            </a:r>
          </a:p>
          <a:p>
            <a:pPr marL="1200150" lvl="2" indent="-285750">
              <a:lnSpc>
                <a:spcPct val="80000"/>
              </a:lnSpc>
              <a:spcBef>
                <a:spcPct val="20000"/>
              </a:spcBef>
              <a:buFont typeface="Wingdings" panose="05000000000000000000" pitchFamily="2" charset="2"/>
              <a:buChar char="v"/>
              <a:defRPr/>
            </a:pPr>
            <a:r>
              <a:rPr lang="en-US" sz="1200" b="1" kern="0" dirty="0">
                <a:solidFill>
                  <a:schemeClr val="bg1"/>
                </a:solidFill>
                <a:latin typeface="Arial" panose="020B0604020202020204" pitchFamily="34" charset="0"/>
                <a:cs typeface="Arial" panose="020B0604020202020204" pitchFamily="34" charset="0"/>
              </a:rPr>
              <a:t>UV Backscatter, grating spectrometer, 2-D CCD</a:t>
            </a:r>
          </a:p>
          <a:p>
            <a:pPr marL="1200150" lvl="2" indent="-285750">
              <a:lnSpc>
                <a:spcPct val="80000"/>
              </a:lnSpc>
              <a:spcBef>
                <a:spcPct val="20000"/>
              </a:spcBef>
              <a:buFont typeface="Wingdings" panose="05000000000000000000" pitchFamily="2" charset="2"/>
              <a:buChar char="v"/>
              <a:defRPr/>
            </a:pPr>
            <a:r>
              <a:rPr lang="en-US" sz="1200" b="1" kern="0" dirty="0">
                <a:solidFill>
                  <a:schemeClr val="bg1"/>
                </a:solidFill>
                <a:latin typeface="Arial" panose="020B0604020202020204" pitchFamily="34" charset="0"/>
                <a:cs typeface="Arial" panose="020B0604020202020204" pitchFamily="34" charset="0"/>
              </a:rPr>
              <a:t>110 deg. cross track, 300 to 380 nm spectral </a:t>
            </a:r>
          </a:p>
          <a:p>
            <a:pPr marL="1200150" lvl="2" indent="-285750">
              <a:lnSpc>
                <a:spcPct val="80000"/>
              </a:lnSpc>
              <a:spcBef>
                <a:spcPct val="20000"/>
              </a:spcBef>
              <a:buFont typeface="Wingdings" panose="05000000000000000000" pitchFamily="2" charset="2"/>
              <a:buChar char="v"/>
              <a:defRPr/>
            </a:pPr>
            <a:r>
              <a:rPr lang="en-US" sz="1200" b="1" kern="0" dirty="0">
                <a:solidFill>
                  <a:schemeClr val="bg1"/>
                </a:solidFill>
                <a:latin typeface="Arial" panose="020B0604020202020204" pitchFamily="34" charset="0"/>
                <a:cs typeface="Arial" panose="020B0604020202020204" pitchFamily="34" charset="0"/>
              </a:rPr>
              <a:t>1.1nm FWHM bandpass</a:t>
            </a:r>
          </a:p>
          <a:p>
            <a:pPr marL="1200150" lvl="2" indent="-285750">
              <a:lnSpc>
                <a:spcPct val="80000"/>
              </a:lnSpc>
              <a:spcBef>
                <a:spcPct val="20000"/>
              </a:spcBef>
              <a:buFont typeface="Wingdings" panose="05000000000000000000" pitchFamily="2" charset="2"/>
              <a:buChar char="v"/>
              <a:defRPr/>
            </a:pPr>
            <a:r>
              <a:rPr lang="en-US" sz="1200" b="1" kern="0" dirty="0">
                <a:solidFill>
                  <a:schemeClr val="bg1"/>
                </a:solidFill>
                <a:latin typeface="Arial" panose="020B0604020202020204" pitchFamily="34" charset="0"/>
                <a:cs typeface="Arial" panose="020B0604020202020204" pitchFamily="34" charset="0"/>
              </a:rPr>
              <a:t>Products include Total Column Ozone, UV Effective Reflectivity, SO</a:t>
            </a:r>
            <a:r>
              <a:rPr lang="en-US" sz="1200" b="1" kern="0" baseline="-25000" dirty="0">
                <a:solidFill>
                  <a:schemeClr val="bg1"/>
                </a:solidFill>
                <a:latin typeface="Arial" panose="020B0604020202020204" pitchFamily="34" charset="0"/>
                <a:cs typeface="Arial" panose="020B0604020202020204" pitchFamily="34" charset="0"/>
              </a:rPr>
              <a:t>2</a:t>
            </a:r>
            <a:r>
              <a:rPr lang="en-US" sz="1200" b="1" kern="0" dirty="0">
                <a:solidFill>
                  <a:schemeClr val="bg1"/>
                </a:solidFill>
                <a:latin typeface="Arial" panose="020B0604020202020204" pitchFamily="34" charset="0"/>
                <a:cs typeface="Arial" panose="020B0604020202020204" pitchFamily="34" charset="0"/>
              </a:rPr>
              <a:t> and Aerosol Index Daily Maps</a:t>
            </a:r>
          </a:p>
          <a:p>
            <a:pPr lvl="2">
              <a:lnSpc>
                <a:spcPct val="80000"/>
              </a:lnSpc>
              <a:spcBef>
                <a:spcPct val="20000"/>
              </a:spcBef>
              <a:defRPr/>
            </a:pPr>
            <a:endParaRPr lang="en-US" sz="1200" b="1" kern="0" dirty="0">
              <a:solidFill>
                <a:schemeClr val="bg1"/>
              </a:solidFill>
              <a:latin typeface="Arial" panose="020B0604020202020204" pitchFamily="34" charset="0"/>
              <a:cs typeface="Arial" panose="020B0604020202020204" pitchFamily="34" charset="0"/>
            </a:endParaRPr>
          </a:p>
          <a:p>
            <a:pPr marL="742950" lvl="1" indent="-285750">
              <a:lnSpc>
                <a:spcPct val="80000"/>
              </a:lnSpc>
              <a:spcBef>
                <a:spcPct val="20000"/>
              </a:spcBef>
              <a:buFont typeface="Wingdings" panose="05000000000000000000" pitchFamily="2" charset="2"/>
              <a:buChar char="v"/>
              <a:defRPr/>
            </a:pPr>
            <a:r>
              <a:rPr lang="en-US" sz="1400" kern="0" dirty="0">
                <a:solidFill>
                  <a:schemeClr val="bg1"/>
                </a:solidFill>
                <a:latin typeface="Arial" panose="020B0604020202020204" pitchFamily="34" charset="0"/>
                <a:cs typeface="Arial" panose="020B0604020202020204" pitchFamily="34" charset="0"/>
              </a:rPr>
              <a:t>Nadir Profiler  (NP)</a:t>
            </a:r>
          </a:p>
          <a:p>
            <a:pPr marL="1200150" lvl="2" indent="-285750">
              <a:lnSpc>
                <a:spcPct val="80000"/>
              </a:lnSpc>
              <a:spcBef>
                <a:spcPct val="20000"/>
              </a:spcBef>
              <a:buFont typeface="Wingdings" panose="05000000000000000000" pitchFamily="2" charset="2"/>
              <a:buChar char="v"/>
              <a:defRPr/>
            </a:pPr>
            <a:r>
              <a:rPr lang="en-US" sz="1200" b="1" kern="0" dirty="0">
                <a:solidFill>
                  <a:schemeClr val="bg1"/>
                </a:solidFill>
                <a:latin typeface="Arial" panose="020B0604020202020204" pitchFamily="34" charset="0"/>
                <a:cs typeface="Arial" panose="020B0604020202020204" pitchFamily="34" charset="0"/>
              </a:rPr>
              <a:t>UV Backscatter, grating spectrometer, 2-D CCD</a:t>
            </a:r>
          </a:p>
          <a:p>
            <a:pPr marL="1200150" lvl="2" indent="-285750">
              <a:lnSpc>
                <a:spcPct val="80000"/>
              </a:lnSpc>
              <a:spcBef>
                <a:spcPct val="20000"/>
              </a:spcBef>
              <a:buFont typeface="Wingdings" panose="05000000000000000000" pitchFamily="2" charset="2"/>
              <a:buChar char="v"/>
              <a:defRPr/>
            </a:pPr>
            <a:r>
              <a:rPr lang="en-US" sz="1200" b="1" kern="0" dirty="0">
                <a:solidFill>
                  <a:schemeClr val="bg1"/>
                </a:solidFill>
                <a:latin typeface="Arial" panose="020B0604020202020204" pitchFamily="34" charset="0"/>
                <a:cs typeface="Arial" panose="020B0604020202020204" pitchFamily="34" charset="0"/>
              </a:rPr>
              <a:t>Nadir view, 250 km cross track, 270 to 310 nm spectral</a:t>
            </a:r>
          </a:p>
          <a:p>
            <a:pPr marL="1200150" lvl="2" indent="-285750">
              <a:lnSpc>
                <a:spcPct val="80000"/>
              </a:lnSpc>
              <a:spcBef>
                <a:spcPct val="20000"/>
              </a:spcBef>
              <a:buFont typeface="Wingdings" panose="05000000000000000000" pitchFamily="2" charset="2"/>
              <a:buChar char="v"/>
              <a:defRPr/>
            </a:pPr>
            <a:r>
              <a:rPr lang="en-US" sz="1200" b="1" kern="0" dirty="0">
                <a:solidFill>
                  <a:schemeClr val="bg1"/>
                </a:solidFill>
                <a:latin typeface="Arial" panose="020B0604020202020204" pitchFamily="34" charset="0"/>
                <a:cs typeface="Arial" panose="020B0604020202020204" pitchFamily="34" charset="0"/>
              </a:rPr>
              <a:t>1.1 nm FWHM bandpass</a:t>
            </a:r>
          </a:p>
          <a:p>
            <a:pPr marL="1200150" lvl="2" indent="-285750">
              <a:lnSpc>
                <a:spcPct val="80000"/>
              </a:lnSpc>
              <a:spcBef>
                <a:spcPct val="20000"/>
              </a:spcBef>
              <a:buFont typeface="Wingdings" panose="05000000000000000000" pitchFamily="2" charset="2"/>
              <a:buChar char="v"/>
              <a:defRPr/>
            </a:pPr>
            <a:r>
              <a:rPr lang="en-US" sz="1200" b="1" kern="0" dirty="0">
                <a:solidFill>
                  <a:schemeClr val="bg1"/>
                </a:solidFill>
                <a:latin typeface="Arial" panose="020B0604020202020204" pitchFamily="34" charset="0"/>
                <a:cs typeface="Arial" panose="020B0604020202020204" pitchFamily="34" charset="0"/>
              </a:rPr>
              <a:t>Produces Ozone Vertical Profile, 7 to 10 km resolution</a:t>
            </a:r>
          </a:p>
          <a:p>
            <a:pPr lvl="2">
              <a:lnSpc>
                <a:spcPct val="80000"/>
              </a:lnSpc>
              <a:spcBef>
                <a:spcPct val="20000"/>
              </a:spcBef>
              <a:defRPr/>
            </a:pPr>
            <a:endParaRPr lang="en-US" sz="1200" b="1" kern="0" dirty="0">
              <a:solidFill>
                <a:schemeClr val="bg1"/>
              </a:solidFill>
              <a:latin typeface="Arial" panose="020B0604020202020204" pitchFamily="34" charset="0"/>
              <a:cs typeface="Arial" panose="020B0604020202020204" pitchFamily="34" charset="0"/>
            </a:endParaRPr>
          </a:p>
          <a:p>
            <a:pPr marL="285750" indent="-285750">
              <a:lnSpc>
                <a:spcPct val="80000"/>
              </a:lnSpc>
              <a:spcBef>
                <a:spcPct val="20000"/>
              </a:spcBef>
              <a:buFont typeface="Wingdings" panose="05000000000000000000" pitchFamily="2" charset="2"/>
              <a:buChar char="v"/>
              <a:defRPr/>
            </a:pPr>
            <a:r>
              <a:rPr lang="en-US" sz="1400" b="1" kern="0" dirty="0">
                <a:solidFill>
                  <a:srgbClr val="FFFF00"/>
                </a:solidFill>
                <a:latin typeface="Arial" panose="020B0604020202020204" pitchFamily="34" charset="0"/>
                <a:cs typeface="Arial" panose="020B0604020202020204" pitchFamily="34" charset="0"/>
              </a:rPr>
              <a:t>Limb Instrument</a:t>
            </a:r>
            <a:endParaRPr lang="en-US" sz="1200" b="1" kern="0" dirty="0">
              <a:solidFill>
                <a:srgbClr val="FFFF00"/>
              </a:solidFill>
              <a:latin typeface="Arial" panose="020B0604020202020204" pitchFamily="34" charset="0"/>
              <a:cs typeface="Arial" panose="020B0604020202020204" pitchFamily="34" charset="0"/>
            </a:endParaRPr>
          </a:p>
          <a:p>
            <a:pPr marL="1200150" lvl="2" indent="-285750">
              <a:lnSpc>
                <a:spcPct val="80000"/>
              </a:lnSpc>
              <a:spcBef>
                <a:spcPct val="20000"/>
              </a:spcBef>
              <a:buFont typeface="Wingdings" panose="05000000000000000000" pitchFamily="2" charset="2"/>
              <a:buChar char="v"/>
              <a:defRPr/>
            </a:pPr>
            <a:endParaRPr lang="en-US" sz="1200" b="1" kern="0" dirty="0">
              <a:solidFill>
                <a:schemeClr val="bg1"/>
              </a:solidFill>
              <a:latin typeface="Arial" panose="020B0604020202020204" pitchFamily="34" charset="0"/>
              <a:cs typeface="Arial" panose="020B0604020202020204" pitchFamily="34" charset="0"/>
            </a:endParaRPr>
          </a:p>
          <a:p>
            <a:pPr marL="742950" lvl="1" indent="-285750">
              <a:lnSpc>
                <a:spcPct val="80000"/>
              </a:lnSpc>
              <a:spcBef>
                <a:spcPct val="20000"/>
              </a:spcBef>
              <a:buFont typeface="Wingdings" panose="05000000000000000000" pitchFamily="2" charset="2"/>
              <a:buChar char="v"/>
              <a:defRPr/>
            </a:pPr>
            <a:r>
              <a:rPr lang="en-US" sz="1400" kern="0" dirty="0">
                <a:solidFill>
                  <a:schemeClr val="bg1"/>
                </a:solidFill>
                <a:latin typeface="Arial" panose="020B0604020202020204" pitchFamily="34" charset="0"/>
                <a:cs typeface="Arial" panose="020B0604020202020204" pitchFamily="34" charset="0"/>
              </a:rPr>
              <a:t>Limb Profiler  (LP)</a:t>
            </a:r>
          </a:p>
          <a:p>
            <a:pPr marL="1200150" lvl="2" indent="-285750">
              <a:lnSpc>
                <a:spcPct val="80000"/>
              </a:lnSpc>
              <a:spcBef>
                <a:spcPct val="20000"/>
              </a:spcBef>
              <a:buFont typeface="Wingdings" panose="05000000000000000000" pitchFamily="2" charset="2"/>
              <a:buChar char="v"/>
              <a:defRPr/>
            </a:pPr>
            <a:r>
              <a:rPr lang="en-US" sz="1200" b="1" kern="0" dirty="0">
                <a:solidFill>
                  <a:schemeClr val="bg1"/>
                </a:solidFill>
                <a:latin typeface="Arial" panose="020B0604020202020204" pitchFamily="34" charset="0"/>
                <a:cs typeface="Arial" panose="020B0604020202020204" pitchFamily="34" charset="0"/>
              </a:rPr>
              <a:t>UV/Visible Limb Scatter, prism, 2-D CCD array</a:t>
            </a:r>
          </a:p>
          <a:p>
            <a:pPr marL="1200150" lvl="2" indent="-285750">
              <a:lnSpc>
                <a:spcPct val="80000"/>
              </a:lnSpc>
              <a:spcBef>
                <a:spcPct val="20000"/>
              </a:spcBef>
              <a:buFont typeface="Wingdings" panose="05000000000000000000" pitchFamily="2" charset="2"/>
              <a:buChar char="v"/>
              <a:defRPr/>
            </a:pPr>
            <a:r>
              <a:rPr lang="en-US" sz="1200" b="1" kern="0" dirty="0">
                <a:solidFill>
                  <a:schemeClr val="bg1"/>
                </a:solidFill>
                <a:latin typeface="Arial" panose="020B0604020202020204" pitchFamily="34" charset="0"/>
                <a:cs typeface="Arial" panose="020B0604020202020204" pitchFamily="34" charset="0"/>
              </a:rPr>
              <a:t>Three 100-KM vertical slits, 290 to 1000 nm spectral</a:t>
            </a:r>
          </a:p>
          <a:p>
            <a:pPr marL="1200150" lvl="2" indent="-285750">
              <a:lnSpc>
                <a:spcPct val="80000"/>
              </a:lnSpc>
              <a:spcBef>
                <a:spcPct val="20000"/>
              </a:spcBef>
              <a:buFont typeface="Wingdings" panose="05000000000000000000" pitchFamily="2" charset="2"/>
              <a:buChar char="v"/>
              <a:defRPr/>
            </a:pPr>
            <a:r>
              <a:rPr lang="en-US" sz="1200" b="1" kern="0" dirty="0">
                <a:solidFill>
                  <a:schemeClr val="bg1"/>
                </a:solidFill>
                <a:latin typeface="Arial" panose="020B0604020202020204" pitchFamily="34" charset="0"/>
                <a:cs typeface="Arial" panose="020B0604020202020204" pitchFamily="34" charset="0"/>
              </a:rPr>
              <a:t>Produces Ozone and Aerosol Optical Depth Vertical Profiles, 3 KM vertical resolution</a:t>
            </a:r>
          </a:p>
          <a:p>
            <a:pPr lvl="2">
              <a:lnSpc>
                <a:spcPct val="80000"/>
              </a:lnSpc>
              <a:spcBef>
                <a:spcPct val="20000"/>
              </a:spcBef>
              <a:defRPr/>
            </a:pPr>
            <a:endParaRPr lang="en-US" sz="1200" b="1" kern="0" dirty="0">
              <a:solidFill>
                <a:schemeClr val="bg1"/>
              </a:solidFill>
              <a:latin typeface="Arial" panose="020B0604020202020204" pitchFamily="34" charset="0"/>
              <a:cs typeface="Arial" panose="020B0604020202020204" pitchFamily="34" charset="0"/>
            </a:endParaRPr>
          </a:p>
          <a:p>
            <a:pPr lvl="2">
              <a:lnSpc>
                <a:spcPct val="80000"/>
              </a:lnSpc>
              <a:spcBef>
                <a:spcPct val="20000"/>
              </a:spcBef>
              <a:defRPr/>
            </a:pPr>
            <a:endParaRPr lang="en-US" sz="1200" b="1" kern="0" dirty="0">
              <a:solidFill>
                <a:schemeClr val="bg1"/>
              </a:solidFill>
              <a:latin typeface="Arial" panose="020B0604020202020204" pitchFamily="34" charset="0"/>
              <a:cs typeface="Arial" panose="020B0604020202020204" pitchFamily="34" charset="0"/>
            </a:endParaRPr>
          </a:p>
          <a:p>
            <a:pPr lvl="2">
              <a:lnSpc>
                <a:spcPct val="80000"/>
              </a:lnSpc>
              <a:spcBef>
                <a:spcPct val="20000"/>
              </a:spcBef>
              <a:defRPr/>
            </a:pPr>
            <a:r>
              <a:rPr lang="en-US" sz="1200" b="1" kern="0" dirty="0">
                <a:solidFill>
                  <a:schemeClr val="bg1"/>
                </a:solidFill>
                <a:latin typeface="Arial" panose="020B0604020202020204" pitchFamily="34" charset="0"/>
                <a:cs typeface="Arial" panose="020B0604020202020204" pitchFamily="34" charset="0"/>
              </a:rPr>
              <a:t>             </a:t>
            </a:r>
            <a:r>
              <a:rPr lang="en-US" sz="1200" b="1" kern="0" dirty="0">
                <a:solidFill>
                  <a:schemeClr val="bg1"/>
                </a:solidFill>
                <a:latin typeface="Arial" panose="020B0604020202020204" pitchFamily="34" charset="0"/>
                <a:cs typeface="Arial" panose="020B0604020202020204" pitchFamily="34" charset="0"/>
                <a:hlinkClick r:id="rId4"/>
              </a:rPr>
              <a:t>https://www.star.nesdis.noaa.gov/jpss/OMPS.php</a:t>
            </a:r>
            <a:r>
              <a:rPr lang="en-US" sz="1200" b="1" kern="0" dirty="0">
                <a:solidFill>
                  <a:schemeClr val="bg1"/>
                </a:solidFill>
                <a:latin typeface="Arial" panose="020B0604020202020204" pitchFamily="34" charset="0"/>
                <a:cs typeface="Arial" panose="020B0604020202020204" pitchFamily="34" charset="0"/>
              </a:rPr>
              <a:t> </a:t>
            </a:r>
          </a:p>
        </p:txBody>
      </p:sp>
      <p:pic>
        <p:nvPicPr>
          <p:cNvPr id="9" name="Picture 12" descr="Image result for JPSS Noaa Nasa logo"/>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252663" y="127252"/>
            <a:ext cx="1354129" cy="764428"/>
          </a:xfrm>
          <a:prstGeom prst="rect">
            <a:avLst/>
          </a:prstGeom>
          <a:noFill/>
          <a:extLst>
            <a:ext uri="{909E8E84-426E-40DD-AFC4-6F175D3DCCD1}">
              <a14:hiddenFill xmlns:a14="http://schemas.microsoft.com/office/drawing/2010/main">
                <a:solidFill>
                  <a:srgbClr val="FFFFFF"/>
                </a:solidFill>
              </a14:hiddenFill>
            </a:ext>
          </a:extLst>
        </p:spPr>
      </p:pic>
      <p:pic>
        <p:nvPicPr>
          <p:cNvPr id="17418" name="Picture 10" descr="Image result for NOAA"/>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1054523" y="134520"/>
            <a:ext cx="981911" cy="98191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A9041_004b"/>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30469" y="1444627"/>
            <a:ext cx="5784850" cy="474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5"/>
          <p:cNvSpPr>
            <a:spLocks noChangeArrowheads="1"/>
          </p:cNvSpPr>
          <p:nvPr/>
        </p:nvSpPr>
        <p:spPr bwMode="auto">
          <a:xfrm>
            <a:off x="5830469" y="1429251"/>
            <a:ext cx="5867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en-US" sz="1200" dirty="0">
                <a:solidFill>
                  <a:schemeClr val="bg1"/>
                </a:solidFill>
              </a:rPr>
              <a:t>Provided courtesy of Ball Aerospace &amp; Technologies Corp.</a:t>
            </a:r>
          </a:p>
        </p:txBody>
      </p:sp>
    </p:spTree>
    <p:extLst>
      <p:ext uri="{BB962C8B-B14F-4D97-AF65-F5344CB8AC3E}">
        <p14:creationId xmlns:p14="http://schemas.microsoft.com/office/powerpoint/2010/main" val="19397292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Image result for earth background"/>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 y="-15040"/>
            <a:ext cx="12192001" cy="687304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505874" y="122956"/>
            <a:ext cx="5433300" cy="751306"/>
          </a:xfrm>
        </p:spPr>
        <p:txBody>
          <a:bodyPr>
            <a:noAutofit/>
          </a:bodyPr>
          <a:lstStyle/>
          <a:p>
            <a:r>
              <a:rPr lang="en-US" sz="3200" b="1" dirty="0">
                <a:solidFill>
                  <a:schemeClr val="bg1"/>
                </a:solidFill>
                <a:latin typeface="Arial" panose="020B0604020202020204" pitchFamily="34" charset="0"/>
                <a:cs typeface="Arial" panose="020B0604020202020204" pitchFamily="34" charset="0"/>
              </a:rPr>
              <a:t>Background – Phenomena </a:t>
            </a:r>
          </a:p>
        </p:txBody>
      </p:sp>
      <p:sp>
        <p:nvSpPr>
          <p:cNvPr id="7" name="Text Placeholder 6"/>
          <p:cNvSpPr>
            <a:spLocks noGrp="1"/>
          </p:cNvSpPr>
          <p:nvPr>
            <p:ph type="body" idx="1"/>
          </p:nvPr>
        </p:nvSpPr>
        <p:spPr>
          <a:xfrm>
            <a:off x="1656965" y="1124152"/>
            <a:ext cx="2349182" cy="479107"/>
          </a:xfrm>
        </p:spPr>
        <p:txBody>
          <a:bodyPr>
            <a:normAutofit/>
          </a:bodyPr>
          <a:lstStyle/>
          <a:p>
            <a:pPr algn="ctr"/>
            <a:r>
              <a:rPr lang="en-US" sz="2800" b="0" dirty="0">
                <a:solidFill>
                  <a:schemeClr val="bg1"/>
                </a:solidFill>
                <a:latin typeface="Arial" panose="020B0604020202020204" pitchFamily="34" charset="0"/>
                <a:cs typeface="Arial" panose="020B0604020202020204" pitchFamily="34" charset="0"/>
              </a:rPr>
              <a:t>Stray Light</a:t>
            </a:r>
          </a:p>
        </p:txBody>
      </p:sp>
      <p:sp>
        <p:nvSpPr>
          <p:cNvPr id="8" name="Content Placeholder 7"/>
          <p:cNvSpPr>
            <a:spLocks noGrp="1"/>
          </p:cNvSpPr>
          <p:nvPr>
            <p:ph sz="half" idx="2"/>
          </p:nvPr>
        </p:nvSpPr>
        <p:spPr>
          <a:xfrm>
            <a:off x="252663" y="1786688"/>
            <a:ext cx="5157787" cy="5229423"/>
          </a:xfrm>
        </p:spPr>
        <p:txBody>
          <a:bodyPr>
            <a:normAutofit/>
          </a:bodyPr>
          <a:lstStyle/>
          <a:p>
            <a:pPr>
              <a:buFont typeface="Wingdings" panose="05000000000000000000" pitchFamily="2" charset="2"/>
              <a:buChar char="v"/>
            </a:pPr>
            <a:r>
              <a:rPr lang="en-US" sz="2400" dirty="0">
                <a:solidFill>
                  <a:srgbClr val="FFFF00"/>
                </a:solidFill>
              </a:rPr>
              <a:t>Spectrometers on OMPS are designed to </a:t>
            </a:r>
            <a:r>
              <a:rPr lang="en-US" sz="2400" dirty="0" smtClean="0">
                <a:solidFill>
                  <a:srgbClr val="FFFF00"/>
                </a:solidFill>
              </a:rPr>
              <a:t>measure over </a:t>
            </a:r>
            <a:r>
              <a:rPr lang="en-US" sz="2400" dirty="0">
                <a:solidFill>
                  <a:srgbClr val="FFFF00"/>
                </a:solidFill>
              </a:rPr>
              <a:t>certain </a:t>
            </a:r>
            <a:r>
              <a:rPr lang="en-US" sz="2400" dirty="0" smtClean="0">
                <a:solidFill>
                  <a:srgbClr val="FFFF00"/>
                </a:solidFill>
              </a:rPr>
              <a:t>wavelength intervals </a:t>
            </a:r>
            <a:r>
              <a:rPr lang="en-US" sz="2400" dirty="0">
                <a:solidFill>
                  <a:srgbClr val="FFFF00"/>
                </a:solidFill>
              </a:rPr>
              <a:t>and </a:t>
            </a:r>
            <a:r>
              <a:rPr lang="en-US" sz="2400" dirty="0" smtClean="0">
                <a:solidFill>
                  <a:srgbClr val="FFFF00"/>
                </a:solidFill>
              </a:rPr>
              <a:t>use filters and other optical elements to limit radiance from wavelengths </a:t>
            </a:r>
            <a:r>
              <a:rPr lang="en-US" sz="2400" dirty="0">
                <a:solidFill>
                  <a:srgbClr val="FFFF00"/>
                </a:solidFill>
              </a:rPr>
              <a:t>outside the </a:t>
            </a:r>
            <a:r>
              <a:rPr lang="en-US" sz="2400" dirty="0" smtClean="0">
                <a:solidFill>
                  <a:srgbClr val="FFFF00"/>
                </a:solidFill>
              </a:rPr>
              <a:t>interval of interest.</a:t>
            </a:r>
            <a:endParaRPr lang="en-US" sz="2400" dirty="0">
              <a:solidFill>
                <a:srgbClr val="FFFF00"/>
              </a:solidFill>
            </a:endParaRPr>
          </a:p>
          <a:p>
            <a:pPr>
              <a:buFont typeface="Wingdings" panose="05000000000000000000" pitchFamily="2" charset="2"/>
              <a:buChar char="v"/>
            </a:pPr>
            <a:endParaRPr lang="en-US" sz="2400" dirty="0">
              <a:solidFill>
                <a:srgbClr val="FFFF00"/>
              </a:solidFill>
            </a:endParaRPr>
          </a:p>
          <a:p>
            <a:pPr>
              <a:buFont typeface="Wingdings" panose="05000000000000000000" pitchFamily="2" charset="2"/>
              <a:buChar char="v"/>
            </a:pPr>
            <a:r>
              <a:rPr lang="en-US" sz="2400" dirty="0">
                <a:solidFill>
                  <a:srgbClr val="FFFF00"/>
                </a:solidFill>
              </a:rPr>
              <a:t>Out of Band Stray Light, is a fairly smooth additive error for a given measurement over a </a:t>
            </a:r>
            <a:r>
              <a:rPr lang="en-US" sz="2400" dirty="0" smtClean="0">
                <a:solidFill>
                  <a:srgbClr val="FFFF00"/>
                </a:solidFill>
              </a:rPr>
              <a:t>wavelength </a:t>
            </a:r>
            <a:r>
              <a:rPr lang="en-US" sz="2400" dirty="0">
                <a:solidFill>
                  <a:srgbClr val="FFFF00"/>
                </a:solidFill>
              </a:rPr>
              <a:t>interval. </a:t>
            </a:r>
          </a:p>
          <a:p>
            <a:pPr>
              <a:buFont typeface="Wingdings" panose="05000000000000000000" pitchFamily="2" charset="2"/>
              <a:buChar char="v"/>
            </a:pPr>
            <a:endParaRPr lang="en-US" sz="1800" dirty="0">
              <a:solidFill>
                <a:srgbClr val="FFFF00"/>
              </a:solidFill>
            </a:endParaRPr>
          </a:p>
          <a:p>
            <a:pPr>
              <a:buFont typeface="Wingdings" panose="05000000000000000000" pitchFamily="2" charset="2"/>
              <a:buChar char="v"/>
            </a:pPr>
            <a:endParaRPr lang="en-US" dirty="0"/>
          </a:p>
        </p:txBody>
      </p:sp>
      <p:sp>
        <p:nvSpPr>
          <p:cNvPr id="9" name="Text Placeholder 8"/>
          <p:cNvSpPr>
            <a:spLocks noGrp="1"/>
          </p:cNvSpPr>
          <p:nvPr>
            <p:ph type="body" sz="quarter" idx="3"/>
          </p:nvPr>
        </p:nvSpPr>
        <p:spPr>
          <a:xfrm>
            <a:off x="7715250" y="1124151"/>
            <a:ext cx="2417128" cy="479107"/>
          </a:xfrm>
        </p:spPr>
        <p:txBody>
          <a:bodyPr>
            <a:normAutofit/>
          </a:bodyPr>
          <a:lstStyle/>
          <a:p>
            <a:pPr algn="ctr"/>
            <a:r>
              <a:rPr lang="en-US" sz="2800" b="0" dirty="0">
                <a:solidFill>
                  <a:schemeClr val="bg1"/>
                </a:solidFill>
                <a:latin typeface="Arial" panose="020B0604020202020204" pitchFamily="34" charset="0"/>
                <a:cs typeface="Arial" panose="020B0604020202020204" pitchFamily="34" charset="0"/>
              </a:rPr>
              <a:t>Ring Effect</a:t>
            </a:r>
          </a:p>
        </p:txBody>
      </p:sp>
      <p:sp>
        <p:nvSpPr>
          <p:cNvPr id="10" name="Content Placeholder 9"/>
          <p:cNvSpPr>
            <a:spLocks noGrp="1"/>
          </p:cNvSpPr>
          <p:nvPr>
            <p:ph sz="quarter" idx="4"/>
          </p:nvPr>
        </p:nvSpPr>
        <p:spPr>
          <a:xfrm>
            <a:off x="6222524" y="1784146"/>
            <a:ext cx="5402580" cy="4892965"/>
          </a:xfrm>
        </p:spPr>
        <p:txBody>
          <a:bodyPr>
            <a:normAutofit/>
          </a:bodyPr>
          <a:lstStyle/>
          <a:p>
            <a:pPr>
              <a:buFont typeface="Wingdings" panose="05000000000000000000" pitchFamily="2" charset="2"/>
              <a:buChar char="v"/>
            </a:pPr>
            <a:r>
              <a:rPr lang="en-US" sz="2400" dirty="0">
                <a:solidFill>
                  <a:srgbClr val="FFFF00"/>
                </a:solidFill>
              </a:rPr>
              <a:t>Inelastic scattering is when incident photons interact with the molecules such that energy is either gained or lost resulting in the scattered photons being shifted in frequency. </a:t>
            </a:r>
          </a:p>
          <a:p>
            <a:pPr>
              <a:buFont typeface="Wingdings" panose="05000000000000000000" pitchFamily="2" charset="2"/>
              <a:buChar char="v"/>
            </a:pPr>
            <a:endParaRPr lang="en-US" sz="2400" dirty="0">
              <a:solidFill>
                <a:srgbClr val="FFFF00"/>
              </a:solidFill>
            </a:endParaRPr>
          </a:p>
          <a:p>
            <a:pPr>
              <a:buFont typeface="Wingdings" panose="05000000000000000000" pitchFamily="2" charset="2"/>
              <a:buChar char="v"/>
            </a:pPr>
            <a:r>
              <a:rPr lang="en-US" sz="2400" dirty="0">
                <a:solidFill>
                  <a:srgbClr val="FFFF00"/>
                </a:solidFill>
              </a:rPr>
              <a:t>When photons interact with molecules, there </a:t>
            </a:r>
            <a:r>
              <a:rPr lang="en-US" sz="2400" dirty="0" smtClean="0">
                <a:solidFill>
                  <a:srgbClr val="FFFF00"/>
                </a:solidFill>
              </a:rPr>
              <a:t>can be </a:t>
            </a:r>
            <a:r>
              <a:rPr lang="en-US" sz="2400" dirty="0">
                <a:solidFill>
                  <a:srgbClr val="FFFF00"/>
                </a:solidFill>
              </a:rPr>
              <a:t>a third body </a:t>
            </a:r>
            <a:r>
              <a:rPr lang="en-US" sz="2400" dirty="0" smtClean="0">
                <a:solidFill>
                  <a:srgbClr val="FFFF00"/>
                </a:solidFill>
              </a:rPr>
              <a:t>interaction where </a:t>
            </a:r>
            <a:r>
              <a:rPr lang="en-US" sz="2400" dirty="0">
                <a:solidFill>
                  <a:srgbClr val="FFFF00"/>
                </a:solidFill>
              </a:rPr>
              <a:t>a transitioning occurs and a quanta of energy is removed by the third body. </a:t>
            </a:r>
          </a:p>
        </p:txBody>
      </p:sp>
      <p:pic>
        <p:nvPicPr>
          <p:cNvPr id="5" name="Picture 12" descr="Image result for JPSS Noaa Nasa logo"/>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52663" y="127252"/>
            <a:ext cx="1354129" cy="76442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Image result for NOAA"/>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1054523" y="134520"/>
            <a:ext cx="981911" cy="981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60145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age result for earth background"/>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 y="-11430"/>
            <a:ext cx="12192001" cy="687304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694575" y="113945"/>
            <a:ext cx="7272165" cy="812165"/>
          </a:xfrm>
        </p:spPr>
        <p:txBody>
          <a:bodyPr>
            <a:noAutofit/>
          </a:bodyPr>
          <a:lstStyle/>
          <a:p>
            <a:r>
              <a:rPr lang="en-US" sz="3600" b="1" dirty="0">
                <a:solidFill>
                  <a:schemeClr val="bg1"/>
                </a:solidFill>
                <a:latin typeface="Arial" panose="020B0604020202020204" pitchFamily="34" charset="0"/>
                <a:cs typeface="Arial" panose="020B0604020202020204" pitchFamily="34" charset="0"/>
              </a:rPr>
              <a:t>Materials &amp; </a:t>
            </a:r>
            <a:r>
              <a:rPr lang="en-US" sz="3600" b="1" dirty="0" smtClean="0">
                <a:solidFill>
                  <a:schemeClr val="bg1"/>
                </a:solidFill>
                <a:latin typeface="Arial" panose="020B0604020202020204" pitchFamily="34" charset="0"/>
                <a:cs typeface="Arial" panose="020B0604020202020204" pitchFamily="34" charset="0"/>
              </a:rPr>
              <a:t>Methods – Set </a:t>
            </a:r>
            <a:r>
              <a:rPr lang="en-US" sz="3600" b="1" dirty="0">
                <a:solidFill>
                  <a:schemeClr val="bg1"/>
                </a:solidFill>
                <a:latin typeface="Arial" panose="020B0604020202020204" pitchFamily="34" charset="0"/>
                <a:cs typeface="Arial" panose="020B0604020202020204" pitchFamily="34" charset="0"/>
              </a:rPr>
              <a:t>Up</a:t>
            </a:r>
            <a:r>
              <a:rPr lang="en-US" sz="5400" b="1" dirty="0">
                <a:solidFill>
                  <a:schemeClr val="bg1"/>
                </a:solidFill>
              </a:rPr>
              <a:t> </a:t>
            </a:r>
          </a:p>
        </p:txBody>
      </p:sp>
      <p:sp>
        <p:nvSpPr>
          <p:cNvPr id="7" name="Text Placeholder 6"/>
          <p:cNvSpPr>
            <a:spLocks noGrp="1"/>
          </p:cNvSpPr>
          <p:nvPr>
            <p:ph type="body" idx="1"/>
          </p:nvPr>
        </p:nvSpPr>
        <p:spPr>
          <a:xfrm>
            <a:off x="1008697" y="706556"/>
            <a:ext cx="3475038" cy="823912"/>
          </a:xfrm>
        </p:spPr>
        <p:txBody>
          <a:bodyPr>
            <a:noAutofit/>
          </a:bodyPr>
          <a:lstStyle/>
          <a:p>
            <a:r>
              <a:rPr lang="en-US" sz="3200" dirty="0">
                <a:solidFill>
                  <a:srgbClr val="FFFF00"/>
                </a:solidFill>
              </a:rPr>
              <a:t>Satellite: NOAA-20</a:t>
            </a:r>
          </a:p>
        </p:txBody>
      </p:sp>
      <p:sp>
        <p:nvSpPr>
          <p:cNvPr id="8" name="Content Placeholder 7"/>
          <p:cNvSpPr>
            <a:spLocks noGrp="1"/>
          </p:cNvSpPr>
          <p:nvPr>
            <p:ph sz="half" idx="2"/>
          </p:nvPr>
        </p:nvSpPr>
        <p:spPr>
          <a:xfrm>
            <a:off x="0" y="1755158"/>
            <a:ext cx="5492433" cy="4832032"/>
          </a:xfrm>
        </p:spPr>
        <p:txBody>
          <a:bodyPr>
            <a:normAutofit lnSpcReduction="10000"/>
          </a:bodyPr>
          <a:lstStyle/>
          <a:p>
            <a:pPr lvl="0" algn="ctr">
              <a:buFont typeface="Wingdings" panose="05000000000000000000" pitchFamily="2" charset="2"/>
              <a:buChar char="v"/>
            </a:pPr>
            <a:r>
              <a:rPr lang="en-US" b="1" dirty="0">
                <a:solidFill>
                  <a:srgbClr val="FFFF00"/>
                </a:solidFill>
                <a:latin typeface="Arial" panose="020B0604020202020204" pitchFamily="34" charset="0"/>
                <a:cs typeface="Arial" panose="020B0604020202020204" pitchFamily="34" charset="0"/>
              </a:rPr>
              <a:t>Load a day of OMPS NM SDR data</a:t>
            </a:r>
          </a:p>
          <a:p>
            <a:pPr marL="0" lvl="0" indent="0" algn="ctr">
              <a:buNone/>
            </a:pPr>
            <a:endParaRPr lang="en-US" b="1" dirty="0">
              <a:solidFill>
                <a:schemeClr val="bg1"/>
              </a:solidFill>
              <a:latin typeface="Arial" panose="020B0604020202020204" pitchFamily="34" charset="0"/>
              <a:cs typeface="Arial" panose="020B0604020202020204" pitchFamily="34" charset="0"/>
            </a:endParaRPr>
          </a:p>
          <a:p>
            <a:pPr lvl="0" algn="ctr">
              <a:buFont typeface="Wingdings" panose="05000000000000000000" pitchFamily="2" charset="2"/>
              <a:buChar char="v"/>
            </a:pPr>
            <a:r>
              <a:rPr lang="en-US" sz="2400" dirty="0">
                <a:solidFill>
                  <a:schemeClr val="bg1"/>
                </a:solidFill>
                <a:latin typeface="Arial" panose="020B0604020202020204" pitchFamily="34" charset="0"/>
                <a:cs typeface="Arial" panose="020B0604020202020204" pitchFamily="34" charset="0"/>
              </a:rPr>
              <a:t>Read in the starting and ending cross-track (0-34) and solar zenith angle (SZA) to produce desired figures</a:t>
            </a:r>
          </a:p>
          <a:p>
            <a:pPr marL="0" lvl="0" indent="0" algn="ctr">
              <a:buNone/>
            </a:pPr>
            <a:endParaRPr lang="en-US" sz="2400" dirty="0">
              <a:solidFill>
                <a:schemeClr val="bg1"/>
              </a:solidFill>
              <a:latin typeface="Arial" panose="020B0604020202020204" pitchFamily="34" charset="0"/>
              <a:cs typeface="Arial" panose="020B0604020202020204" pitchFamily="34" charset="0"/>
            </a:endParaRPr>
          </a:p>
          <a:p>
            <a:pPr lvl="0" algn="ctr">
              <a:buFont typeface="Wingdings" panose="05000000000000000000" pitchFamily="2" charset="2"/>
              <a:buChar char="v"/>
            </a:pPr>
            <a:r>
              <a:rPr lang="en-US" sz="2400" dirty="0">
                <a:solidFill>
                  <a:schemeClr val="bg1"/>
                </a:solidFill>
                <a:latin typeface="Arial" panose="020B0604020202020204" pitchFamily="34" charset="0"/>
                <a:cs typeface="Arial" panose="020B0604020202020204" pitchFamily="34" charset="0"/>
              </a:rPr>
              <a:t>Read in the channel being used, the wavelength range, the data range, the degree of polynomial fit (2 or 3) and the number of EOF patterns desired</a:t>
            </a:r>
          </a:p>
          <a:p>
            <a:endParaRPr lang="en-US" dirty="0"/>
          </a:p>
        </p:txBody>
      </p:sp>
      <p:sp>
        <p:nvSpPr>
          <p:cNvPr id="9" name="Text Placeholder 8"/>
          <p:cNvSpPr>
            <a:spLocks noGrp="1"/>
          </p:cNvSpPr>
          <p:nvPr>
            <p:ph type="body" sz="quarter" idx="3"/>
          </p:nvPr>
        </p:nvSpPr>
        <p:spPr>
          <a:xfrm>
            <a:off x="7174547" y="684748"/>
            <a:ext cx="4180841" cy="823912"/>
          </a:xfrm>
        </p:spPr>
        <p:txBody>
          <a:bodyPr>
            <a:normAutofit/>
          </a:bodyPr>
          <a:lstStyle/>
          <a:p>
            <a:r>
              <a:rPr lang="en-US" sz="3200" dirty="0">
                <a:solidFill>
                  <a:srgbClr val="FFFF00"/>
                </a:solidFill>
                <a:latin typeface="Arial" panose="020B0604020202020204" pitchFamily="34" charset="0"/>
                <a:cs typeface="Arial" panose="020B0604020202020204" pitchFamily="34" charset="0"/>
              </a:rPr>
              <a:t>Selected Parameters</a:t>
            </a:r>
          </a:p>
        </p:txBody>
      </p:sp>
      <p:sp>
        <p:nvSpPr>
          <p:cNvPr id="10" name="Content Placeholder 9"/>
          <p:cNvSpPr>
            <a:spLocks noGrp="1"/>
          </p:cNvSpPr>
          <p:nvPr>
            <p:ph sz="quarter" idx="4"/>
          </p:nvPr>
        </p:nvSpPr>
        <p:spPr>
          <a:xfrm>
            <a:off x="6389370" y="1916672"/>
            <a:ext cx="5786755" cy="4670518"/>
          </a:xfrm>
        </p:spPr>
        <p:txBody>
          <a:bodyPr>
            <a:normAutofit lnSpcReduction="10000"/>
          </a:bodyPr>
          <a:lstStyle/>
          <a:p>
            <a:pPr>
              <a:buFont typeface="Wingdings" panose="05000000000000000000" pitchFamily="2" charset="2"/>
              <a:buChar char="v"/>
            </a:pPr>
            <a:r>
              <a:rPr lang="en-US" sz="2400" dirty="0">
                <a:solidFill>
                  <a:schemeClr val="bg1"/>
                </a:solidFill>
                <a:latin typeface="Arial" panose="020B0604020202020204" pitchFamily="34" charset="0"/>
                <a:cs typeface="Arial" panose="020B0604020202020204" pitchFamily="34" charset="0"/>
              </a:rPr>
              <a:t>Cross Track (CT) : 17</a:t>
            </a:r>
          </a:p>
          <a:p>
            <a:pPr>
              <a:buFont typeface="Wingdings" panose="05000000000000000000" pitchFamily="2" charset="2"/>
              <a:buChar char="v"/>
            </a:pPr>
            <a:endParaRPr lang="en-US" sz="2400" dirty="0">
              <a:solidFill>
                <a:schemeClr val="bg1"/>
              </a:solidFill>
              <a:latin typeface="Arial" panose="020B0604020202020204" pitchFamily="34" charset="0"/>
              <a:cs typeface="Arial" panose="020B0604020202020204" pitchFamily="34" charset="0"/>
            </a:endParaRPr>
          </a:p>
          <a:p>
            <a:pPr>
              <a:buFont typeface="Wingdings" panose="05000000000000000000" pitchFamily="2" charset="2"/>
              <a:buChar char="v"/>
            </a:pPr>
            <a:r>
              <a:rPr lang="en-US" sz="2400" dirty="0">
                <a:solidFill>
                  <a:schemeClr val="bg1"/>
                </a:solidFill>
                <a:latin typeface="Arial" panose="020B0604020202020204" pitchFamily="34" charset="0"/>
                <a:cs typeface="Arial" panose="020B0604020202020204" pitchFamily="34" charset="0"/>
              </a:rPr>
              <a:t>SZA: 70 degrees</a:t>
            </a:r>
          </a:p>
          <a:p>
            <a:pPr>
              <a:buFont typeface="Wingdings" panose="05000000000000000000" pitchFamily="2" charset="2"/>
              <a:buChar char="v"/>
            </a:pPr>
            <a:endParaRPr lang="en-US" sz="2400" dirty="0">
              <a:solidFill>
                <a:schemeClr val="bg1"/>
              </a:solidFill>
              <a:latin typeface="Arial" panose="020B0604020202020204" pitchFamily="34" charset="0"/>
              <a:cs typeface="Arial" panose="020B0604020202020204" pitchFamily="34" charset="0"/>
            </a:endParaRPr>
          </a:p>
          <a:p>
            <a:pPr>
              <a:buFont typeface="Wingdings" panose="05000000000000000000" pitchFamily="2" charset="2"/>
              <a:buChar char="v"/>
            </a:pPr>
            <a:r>
              <a:rPr lang="en-US" sz="2400" dirty="0">
                <a:solidFill>
                  <a:schemeClr val="bg1"/>
                </a:solidFill>
                <a:latin typeface="Arial" panose="020B0604020202020204" pitchFamily="34" charset="0"/>
                <a:cs typeface="Arial" panose="020B0604020202020204" pitchFamily="34" charset="0"/>
              </a:rPr>
              <a:t>Wavelength Range: 350 – 370 nm</a:t>
            </a:r>
          </a:p>
          <a:p>
            <a:pPr>
              <a:buFont typeface="Wingdings" panose="05000000000000000000" pitchFamily="2" charset="2"/>
              <a:buChar char="v"/>
            </a:pPr>
            <a:endParaRPr lang="en-US" sz="2400" dirty="0">
              <a:solidFill>
                <a:schemeClr val="bg1"/>
              </a:solidFill>
              <a:latin typeface="Arial" panose="020B0604020202020204" pitchFamily="34" charset="0"/>
              <a:cs typeface="Arial" panose="020B0604020202020204" pitchFamily="34" charset="0"/>
            </a:endParaRPr>
          </a:p>
          <a:p>
            <a:pPr>
              <a:buFont typeface="Wingdings" panose="05000000000000000000" pitchFamily="2" charset="2"/>
              <a:buChar char="v"/>
            </a:pPr>
            <a:r>
              <a:rPr lang="en-US" sz="2400" dirty="0">
                <a:solidFill>
                  <a:schemeClr val="bg1"/>
                </a:solidFill>
                <a:latin typeface="Arial" panose="020B0604020202020204" pitchFamily="34" charset="0"/>
                <a:cs typeface="Arial" panose="020B0604020202020204" pitchFamily="34" charset="0"/>
              </a:rPr>
              <a:t>Data Range: 0 – 2000 measurements</a:t>
            </a:r>
          </a:p>
          <a:p>
            <a:pPr>
              <a:buFont typeface="Wingdings" panose="05000000000000000000" pitchFamily="2" charset="2"/>
              <a:buChar char="v"/>
            </a:pPr>
            <a:endParaRPr lang="en-US" sz="2400" dirty="0">
              <a:solidFill>
                <a:schemeClr val="bg1"/>
              </a:solidFill>
              <a:latin typeface="Arial" panose="020B0604020202020204" pitchFamily="34" charset="0"/>
              <a:cs typeface="Arial" panose="020B0604020202020204" pitchFamily="34" charset="0"/>
            </a:endParaRPr>
          </a:p>
          <a:p>
            <a:pPr>
              <a:buFont typeface="Wingdings" panose="05000000000000000000" pitchFamily="2" charset="2"/>
              <a:buChar char="v"/>
            </a:pPr>
            <a:r>
              <a:rPr lang="en-US" sz="2400" dirty="0">
                <a:solidFill>
                  <a:schemeClr val="bg1"/>
                </a:solidFill>
                <a:latin typeface="Arial" panose="020B0604020202020204" pitchFamily="34" charset="0"/>
                <a:cs typeface="Arial" panose="020B0604020202020204" pitchFamily="34" charset="0"/>
              </a:rPr>
              <a:t>Degree of Polynomial Fit: 2</a:t>
            </a:r>
          </a:p>
          <a:p>
            <a:pPr>
              <a:buFont typeface="Wingdings" panose="05000000000000000000" pitchFamily="2" charset="2"/>
              <a:buChar char="v"/>
            </a:pPr>
            <a:endParaRPr lang="en-US" sz="2400" dirty="0">
              <a:solidFill>
                <a:schemeClr val="bg1"/>
              </a:solidFill>
              <a:latin typeface="Arial" panose="020B0604020202020204" pitchFamily="34" charset="0"/>
              <a:cs typeface="Arial" panose="020B0604020202020204" pitchFamily="34" charset="0"/>
            </a:endParaRPr>
          </a:p>
          <a:p>
            <a:pPr>
              <a:buFont typeface="Wingdings" panose="05000000000000000000" pitchFamily="2" charset="2"/>
              <a:buChar char="v"/>
            </a:pPr>
            <a:r>
              <a:rPr lang="en-US" sz="2400" dirty="0">
                <a:solidFill>
                  <a:schemeClr val="bg1"/>
                </a:solidFill>
                <a:latin typeface="Arial" panose="020B0604020202020204" pitchFamily="34" charset="0"/>
                <a:cs typeface="Arial" panose="020B0604020202020204" pitchFamily="34" charset="0"/>
              </a:rPr>
              <a:t>EOF Patterns: 3 </a:t>
            </a:r>
          </a:p>
        </p:txBody>
      </p:sp>
      <p:sp>
        <p:nvSpPr>
          <p:cNvPr id="11" name="Right Arrow 10"/>
          <p:cNvSpPr/>
          <p:nvPr/>
        </p:nvSpPr>
        <p:spPr>
          <a:xfrm>
            <a:off x="5442267" y="3280409"/>
            <a:ext cx="947103" cy="800101"/>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endParaRPr lang="en-US" b="1" dirty="0">
              <a:ln/>
              <a:solidFill>
                <a:schemeClr val="accent4"/>
              </a:solidFill>
            </a:endParaRPr>
          </a:p>
        </p:txBody>
      </p:sp>
      <p:pic>
        <p:nvPicPr>
          <p:cNvPr id="12" name="Picture 12" descr="Image result for JPSS Noaa Nasa logo"/>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52663" y="127252"/>
            <a:ext cx="1354129" cy="76442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Image result for NOAA"/>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1054523" y="134520"/>
            <a:ext cx="981911" cy="981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66466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age result for earth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7304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CDF82B0-713A-4223-81B9-5BC2F80C2F74}"/>
              </a:ext>
            </a:extLst>
          </p:cNvPr>
          <p:cNvSpPr>
            <a:spLocks noGrp="1"/>
          </p:cNvSpPr>
          <p:nvPr>
            <p:ph type="title"/>
          </p:nvPr>
        </p:nvSpPr>
        <p:spPr>
          <a:xfrm>
            <a:off x="4352989" y="-183996"/>
            <a:ext cx="3486021" cy="1198022"/>
          </a:xfrm>
        </p:spPr>
        <p:txBody>
          <a:bodyPr>
            <a:normAutofit/>
          </a:bodyPr>
          <a:lstStyle/>
          <a:p>
            <a:pPr algn="ctr"/>
            <a:r>
              <a:rPr lang="en-US" sz="2800" b="1" dirty="0">
                <a:solidFill>
                  <a:schemeClr val="bg1"/>
                </a:solidFill>
                <a:latin typeface="Arial" panose="020B0604020202020204" pitchFamily="34" charset="0"/>
                <a:cs typeface="Arial" panose="020B0604020202020204" pitchFamily="34" charset="0"/>
              </a:rPr>
              <a:t>Initial Process</a:t>
            </a:r>
          </a:p>
        </p:txBody>
      </p:sp>
      <p:graphicFrame>
        <p:nvGraphicFramePr>
          <p:cNvPr id="6" name="Diagram 5">
            <a:extLst>
              <a:ext uri="{FF2B5EF4-FFF2-40B4-BE49-F238E27FC236}">
                <a16:creationId xmlns:a16="http://schemas.microsoft.com/office/drawing/2014/main" id="{53BB2539-9640-4ABE-ADAA-6499654822D9}"/>
              </a:ext>
            </a:extLst>
          </p:cNvPr>
          <p:cNvGraphicFramePr/>
          <p:nvPr>
            <p:extLst>
              <p:ext uri="{D42A27DB-BD31-4B8C-83A1-F6EECF244321}">
                <p14:modId xmlns:p14="http://schemas.microsoft.com/office/powerpoint/2010/main" val="4063660553"/>
              </p:ext>
            </p:extLst>
          </p:nvPr>
        </p:nvGraphicFramePr>
        <p:xfrm>
          <a:off x="0" y="764427"/>
          <a:ext cx="12192000" cy="60407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12" descr="Image result for JPSS Noaa Nasa logo"/>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81213" y="-9290"/>
            <a:ext cx="1354129" cy="76442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Image result for NOAA"/>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11281410" y="80011"/>
            <a:ext cx="819150" cy="819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41200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Image result for earth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7304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24C6D0E-DB0B-4B29-89F2-A4F6EC6EED27}"/>
              </a:ext>
            </a:extLst>
          </p:cNvPr>
          <p:cNvSpPr>
            <a:spLocks noGrp="1"/>
          </p:cNvSpPr>
          <p:nvPr>
            <p:ph type="title"/>
          </p:nvPr>
        </p:nvSpPr>
        <p:spPr>
          <a:xfrm>
            <a:off x="3945710" y="-332837"/>
            <a:ext cx="4300580" cy="1541897"/>
          </a:xfrm>
        </p:spPr>
        <p:txBody>
          <a:bodyPr>
            <a:normAutofit/>
          </a:bodyPr>
          <a:lstStyle/>
          <a:p>
            <a:pPr algn="ctr"/>
            <a:r>
              <a:rPr lang="en-US" sz="2800" b="1" dirty="0">
                <a:solidFill>
                  <a:schemeClr val="bg1"/>
                </a:solidFill>
                <a:latin typeface="Arial" panose="020B0604020202020204" pitchFamily="34" charset="0"/>
                <a:cs typeface="Arial" panose="020B0604020202020204" pitchFamily="34" charset="0"/>
              </a:rPr>
              <a:t>Replacement Process</a:t>
            </a:r>
          </a:p>
        </p:txBody>
      </p:sp>
      <p:graphicFrame>
        <p:nvGraphicFramePr>
          <p:cNvPr id="4" name="Diagram 3">
            <a:extLst>
              <a:ext uri="{FF2B5EF4-FFF2-40B4-BE49-F238E27FC236}">
                <a16:creationId xmlns:a16="http://schemas.microsoft.com/office/drawing/2014/main" id="{0ACAA97A-817A-4265-B900-5570814B4018}"/>
              </a:ext>
            </a:extLst>
          </p:cNvPr>
          <p:cNvGraphicFramePr/>
          <p:nvPr>
            <p:extLst>
              <p:ext uri="{D42A27DB-BD31-4B8C-83A1-F6EECF244321}">
                <p14:modId xmlns:p14="http://schemas.microsoft.com/office/powerpoint/2010/main" val="1090937929"/>
              </p:ext>
            </p:extLst>
          </p:nvPr>
        </p:nvGraphicFramePr>
        <p:xfrm>
          <a:off x="0" y="728870"/>
          <a:ext cx="12191999" cy="58534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12" descr="Image result for JPSS Noaa Nasa logo"/>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81213" y="-9290"/>
            <a:ext cx="1354129" cy="7644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Image result for NOAA"/>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11291637" y="38279"/>
            <a:ext cx="819150" cy="819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14144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age result for earth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7304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523999" y="1048920"/>
            <a:ext cx="9144000" cy="2387600"/>
          </a:xfrm>
        </p:spPr>
        <p:txBody>
          <a:bodyPr/>
          <a:lstStyle/>
          <a:p>
            <a:pPr algn="ctr"/>
            <a:r>
              <a:rPr lang="en-US" dirty="0">
                <a:solidFill>
                  <a:schemeClr val="bg1"/>
                </a:solidFill>
                <a:latin typeface="Arial" panose="020B0604020202020204" pitchFamily="34" charset="0"/>
                <a:cs typeface="Arial" panose="020B0604020202020204" pitchFamily="34" charset="0"/>
              </a:rPr>
              <a:t>Results</a:t>
            </a:r>
          </a:p>
        </p:txBody>
      </p:sp>
      <p:pic>
        <p:nvPicPr>
          <p:cNvPr id="17" name="Picture 12" descr="Image result for JPSS Noaa Nasa logo">
            <a:extLst>
              <a:ext uri="{FF2B5EF4-FFF2-40B4-BE49-F238E27FC236}">
                <a16:creationId xmlns:a16="http://schemas.microsoft.com/office/drawing/2014/main" id="{E73F31FF-2426-4270-8581-7B2566939A80}"/>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81213" y="-9290"/>
            <a:ext cx="1354129" cy="76442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Image result for NOAA">
            <a:extLst>
              <a:ext uri="{FF2B5EF4-FFF2-40B4-BE49-F238E27FC236}">
                <a16:creationId xmlns:a16="http://schemas.microsoft.com/office/drawing/2014/main" id="{85A39F62-7B71-4B0C-A720-CFC3055BB5F6}"/>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1054523" y="134520"/>
            <a:ext cx="981911" cy="981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369002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632</TotalTime>
  <Words>1642</Words>
  <Application>Microsoft Office PowerPoint</Application>
  <PresentationFormat>Widescreen</PresentationFormat>
  <Paragraphs>154</Paragraphs>
  <Slides>20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Calibri Light</vt:lpstr>
      <vt:lpstr>Wingdings</vt:lpstr>
      <vt:lpstr>Office Theme</vt:lpstr>
      <vt:lpstr>Investigation of Outlier Identification and Removal and Noise Reduction for OMPS Measurements by Using Nearest Neighbor and Principal Component Analysis</vt:lpstr>
      <vt:lpstr>Overview</vt:lpstr>
      <vt:lpstr>Objectives/Questions</vt:lpstr>
      <vt:lpstr>OMPS Viewing Geometries</vt:lpstr>
      <vt:lpstr>Background – Phenomena </vt:lpstr>
      <vt:lpstr>Materials &amp; Methods – Set Up </vt:lpstr>
      <vt:lpstr>Initial Process</vt:lpstr>
      <vt:lpstr>Replacement Process</vt:lpstr>
      <vt:lpstr>Results</vt:lpstr>
      <vt:lpstr>Figure Left: Shows some features and spikes along the average spectrum at a given wavelength with no filtering applied.  Figure Right: Relatively the same features as the original plot, but there could be corrections that are not noticeable.</vt:lpstr>
      <vt:lpstr>Figure Left: More bumps and spikes in the covariance matrix suggest that there is some bad behavior (outliers) within the data.  Figure Right: Relatively the same as the original covariance matrix.</vt:lpstr>
      <vt:lpstr>Figure Left: Focusing on the 4 immediate eigenvalues (between 0-5 pixels) there is a drop between each of them moving left to right, with respect to each other.  Figure Right: These eigenvalues look similar to the original eigenvalues, but observing the eigenvalue located at the 4th pixel, it has been shifted slightly after  the replacement of values has been applied.</vt:lpstr>
      <vt:lpstr>Figure Left: Patterns can be combinations of straylight and wavelength shift, making them more difficult to analyze. Note that everything must be orthogonal to each other. The 1st pattern shows some interesting behavior happening between 357 - 360nm.  Looking at the rest of the patterns, there might be some big outliers influencing the behavior of the signals due to the various spikes that can be seen. Figure Right: The 4th, 5th, and 6th patterns have been corrected for large outliers. The most visually notable correction is the 5th pattern, where the large down in the signal at 352 nm and 358 nm, respectively, have been corrected for.</vt:lpstr>
      <vt:lpstr>Figure Left: The 1st and 2nd coefficient shows orbital variation related to wavelength shifts and stray light or Ring effect. The 3rd pattern is a little more difficult to interpret, possibly due to stray light. The 4th, 5th, and 6th coefficients contain visually large outliers that suppress the rest of the coefficient.   Figure Right: The first three coefficients look the same as the original. The 4th, 5th, and 6th coefficients have been corrected for and more recognizable patterns emerge.</vt:lpstr>
      <vt:lpstr>Figure Left: The behavior of this signal shows that there is an outlier at 358 nm. The spike at this wavelength is bigger than 1.0% relative to the model fit. Figure Right: The signal compared to the original has significantly improved. The error at 358 nm has been reduced roughly or less than 0.4%. This can be considered to be a nosier signal rather than a signal dominated by bad behavior. </vt:lpstr>
      <vt:lpstr>Figures: This effectively is informing us about the impact of stray light or the ring effect. Looking at the retrieval algorithm, there would be clouds detected in some locations and these would correlate with the cloudiness and other various occurrences, where there is a brighter or darker scene.</vt:lpstr>
      <vt:lpstr>Figures: This indicates that there is an orbital pattern and shows the shift relative to chosen measurements. Note that the EOFs are only determined up  to a sign meaning that the sign is not determined during the process, therefore, the wavelength shift could be positive or negative. </vt:lpstr>
      <vt:lpstr>Conclusions</vt:lpstr>
      <vt:lpstr>Future Work</vt:lpstr>
      <vt:lpstr>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DILCHAND NAUTH</dc:creator>
  <cp:lastModifiedBy>Murty Divakarla</cp:lastModifiedBy>
  <cp:revision>91</cp:revision>
  <dcterms:created xsi:type="dcterms:W3CDTF">2018-08-06T15:06:50Z</dcterms:created>
  <dcterms:modified xsi:type="dcterms:W3CDTF">2018-08-09T00:44:43Z</dcterms:modified>
</cp:coreProperties>
</file>