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0" r:id="rId5"/>
    <p:sldId id="263"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96" d="100"/>
          <a:sy n="96"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EA933-C817-4F70-BFD6-160748E299A9}"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344512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EA933-C817-4F70-BFD6-160748E299A9}"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323492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EA933-C817-4F70-BFD6-160748E299A9}"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415128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EA933-C817-4F70-BFD6-160748E299A9}"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424290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EA933-C817-4F70-BFD6-160748E299A9}"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18406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EA933-C817-4F70-BFD6-160748E299A9}"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34487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EA933-C817-4F70-BFD6-160748E299A9}" type="datetimeFigureOut">
              <a:rPr lang="en-US" smtClean="0"/>
              <a:t>7/5/2017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303039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EA933-C817-4F70-BFD6-160748E299A9}" type="datetimeFigureOut">
              <a:rPr lang="en-US" smtClean="0"/>
              <a:t>7/5/2017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168542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EA933-C817-4F70-BFD6-160748E299A9}" type="datetimeFigureOut">
              <a:rPr lang="en-US" smtClean="0"/>
              <a:t>7/5/2017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235398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EA933-C817-4F70-BFD6-160748E299A9}"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330399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EA933-C817-4F70-BFD6-160748E299A9}"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5DE48-D056-4417-8CF8-29EE2A6E6171}" type="slidenum">
              <a:rPr lang="en-US" smtClean="0"/>
              <a:t>‹#›</a:t>
            </a:fld>
            <a:endParaRPr lang="en-US"/>
          </a:p>
        </p:txBody>
      </p:sp>
    </p:spTree>
    <p:extLst>
      <p:ext uri="{BB962C8B-B14F-4D97-AF65-F5344CB8AC3E}">
        <p14:creationId xmlns:p14="http://schemas.microsoft.com/office/powerpoint/2010/main" val="2080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EA933-C817-4F70-BFD6-160748E299A9}" type="datetimeFigureOut">
              <a:rPr lang="en-US" smtClean="0"/>
              <a:t>7/5/2017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5DE48-D056-4417-8CF8-29EE2A6E6171}" type="slidenum">
              <a:rPr lang="en-US" smtClean="0"/>
              <a:t>‹#›</a:t>
            </a:fld>
            <a:endParaRPr lang="en-US"/>
          </a:p>
        </p:txBody>
      </p:sp>
    </p:spTree>
    <p:extLst>
      <p:ext uri="{BB962C8B-B14F-4D97-AF65-F5344CB8AC3E}">
        <p14:creationId xmlns:p14="http://schemas.microsoft.com/office/powerpoint/2010/main" val="565492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723" y="992274"/>
            <a:ext cx="7901089" cy="7534370"/>
          </a:xfrm>
          <a:prstGeom prst="rect">
            <a:avLst/>
          </a:prstGeom>
          <a:noFill/>
        </p:spPr>
        <p:txBody>
          <a:bodyPr wrap="square" rtlCol="0">
            <a:spAutoFit/>
          </a:bodyPr>
          <a:lstStyle/>
          <a:p>
            <a:pPr marL="514350" lvl="1" indent="-171450" defTabSz="685800">
              <a:lnSpc>
                <a:spcPct val="90000"/>
              </a:lnSpc>
              <a:spcBef>
                <a:spcPts val="375"/>
              </a:spcBef>
              <a:buClr>
                <a:schemeClr val="accent6"/>
              </a:buClr>
              <a:buFont typeface="Arial" panose="020B0604020202020204" pitchFamily="34" charset="0"/>
              <a:buChar char="•"/>
            </a:pPr>
            <a:r>
              <a:rPr lang="en-US" sz="2800" i="1" dirty="0" smtClean="0">
                <a:solidFill>
                  <a:srgbClr val="FF0000"/>
                </a:solidFill>
              </a:rPr>
              <a:t>Algae</a:t>
            </a:r>
            <a:r>
              <a:rPr lang="en-US" sz="2800" dirty="0" smtClean="0"/>
              <a:t>—simple </a:t>
            </a:r>
            <a:r>
              <a:rPr lang="en-US" sz="2800" dirty="0"/>
              <a:t>plants that live in the sea and </a:t>
            </a:r>
            <a:r>
              <a:rPr lang="en-US" sz="2800" dirty="0" smtClean="0"/>
              <a:t>freshwater.</a:t>
            </a:r>
          </a:p>
          <a:p>
            <a:pPr marL="514350" lvl="1" indent="-171450" defTabSz="685800">
              <a:lnSpc>
                <a:spcPct val="90000"/>
              </a:lnSpc>
              <a:spcBef>
                <a:spcPts val="375"/>
              </a:spcBef>
              <a:buClr>
                <a:schemeClr val="accent6"/>
              </a:buClr>
              <a:buFont typeface="Arial" panose="020B0604020202020204" pitchFamily="34" charset="0"/>
              <a:buChar char="•"/>
            </a:pPr>
            <a:endParaRPr lang="en-US" sz="2800" dirty="0" smtClean="0"/>
          </a:p>
          <a:p>
            <a:pPr marL="514350" lvl="1" indent="-171450" defTabSz="685800">
              <a:lnSpc>
                <a:spcPct val="90000"/>
              </a:lnSpc>
              <a:spcBef>
                <a:spcPts val="375"/>
              </a:spcBef>
              <a:buClr>
                <a:schemeClr val="accent6"/>
              </a:buClr>
              <a:buFont typeface="Arial" panose="020B0604020202020204" pitchFamily="34" charset="0"/>
              <a:buChar char="•"/>
            </a:pPr>
            <a:r>
              <a:rPr lang="en-US" sz="2800" i="1" dirty="0">
                <a:solidFill>
                  <a:srgbClr val="FF0000"/>
                </a:solidFill>
              </a:rPr>
              <a:t>Harmful algal blooms, or HABs</a:t>
            </a:r>
            <a:r>
              <a:rPr lang="en-US" sz="2800" i="1" dirty="0"/>
              <a:t>, </a:t>
            </a:r>
            <a:r>
              <a:rPr lang="en-US" sz="2800" dirty="0"/>
              <a:t>occur when colonies of </a:t>
            </a:r>
            <a:r>
              <a:rPr lang="en-US" sz="2800" dirty="0" smtClean="0"/>
              <a:t>algae—grow </a:t>
            </a:r>
            <a:r>
              <a:rPr lang="en-US" sz="2800" dirty="0"/>
              <a:t>out of control while producing toxic or harmful effects on people, fish, shellfish, marine mammals, and birds. The human illnesses caused by HABs, though rare, can be debilitating or even fatal.</a:t>
            </a:r>
          </a:p>
          <a:p>
            <a:pPr marL="514350" lvl="1" indent="-171450" defTabSz="685800">
              <a:lnSpc>
                <a:spcPct val="90000"/>
              </a:lnSpc>
              <a:spcBef>
                <a:spcPts val="375"/>
              </a:spcBef>
              <a:buClr>
                <a:schemeClr val="accent6"/>
              </a:buClr>
              <a:buFont typeface="Arial" panose="020B0604020202020204" pitchFamily="34" charset="0"/>
              <a:buChar char="•"/>
            </a:pPr>
            <a:endParaRPr lang="en-US" sz="2800" dirty="0" smtClean="0"/>
          </a:p>
          <a:p>
            <a:pPr marL="514350" lvl="1" indent="-171450" defTabSz="685800">
              <a:lnSpc>
                <a:spcPct val="90000"/>
              </a:lnSpc>
              <a:spcBef>
                <a:spcPts val="375"/>
              </a:spcBef>
              <a:buClr>
                <a:schemeClr val="accent6"/>
              </a:buClr>
              <a:buFont typeface="Arial" panose="020B0604020202020204" pitchFamily="34" charset="0"/>
              <a:buChar char="•"/>
            </a:pPr>
            <a:r>
              <a:rPr lang="en-US" sz="2800" i="1" dirty="0" smtClean="0"/>
              <a:t>In </a:t>
            </a:r>
            <a:r>
              <a:rPr lang="en-US" sz="2800" i="1" dirty="0"/>
              <a:t>united states alone it has been estimated that </a:t>
            </a:r>
            <a:r>
              <a:rPr lang="en-US" sz="2800" i="1" dirty="0">
                <a:solidFill>
                  <a:srgbClr val="FF0000"/>
                </a:solidFill>
              </a:rPr>
              <a:t>$30-$70 million is lost annually </a:t>
            </a:r>
            <a:r>
              <a:rPr lang="en-US" sz="2800" i="1" dirty="0"/>
              <a:t>as a result of HABs (Fisher et al., 2003). </a:t>
            </a:r>
          </a:p>
          <a:p>
            <a:pPr marL="514350" lvl="1" indent="-171450" algn="ctr" defTabSz="685800">
              <a:lnSpc>
                <a:spcPct val="90000"/>
              </a:lnSpc>
              <a:spcBef>
                <a:spcPts val="375"/>
              </a:spcBef>
              <a:buClr>
                <a:schemeClr val="accent6"/>
              </a:buClr>
              <a:buFont typeface="Arial" panose="020B0604020202020204" pitchFamily="34" charset="0"/>
              <a:buChar char="•"/>
            </a:pPr>
            <a:endParaRPr lang="en-US" sz="2800" i="1" dirty="0">
              <a:solidFill>
                <a:srgbClr val="FF0000"/>
              </a:solidFill>
            </a:endParaRPr>
          </a:p>
          <a:p>
            <a:pPr marL="514350" lvl="1" indent="-171450" algn="ctr" defTabSz="685800">
              <a:lnSpc>
                <a:spcPct val="90000"/>
              </a:lnSpc>
              <a:spcBef>
                <a:spcPts val="375"/>
              </a:spcBef>
              <a:buClr>
                <a:schemeClr val="accent6"/>
              </a:buClr>
              <a:buFont typeface="Arial" panose="020B0604020202020204" pitchFamily="34" charset="0"/>
              <a:buChar char="•"/>
            </a:pPr>
            <a:endParaRPr lang="en-US" sz="2800" i="1" dirty="0"/>
          </a:p>
          <a:p>
            <a:pPr marL="514350" lvl="1" indent="-171450" defTabSz="685800">
              <a:lnSpc>
                <a:spcPct val="90000"/>
              </a:lnSpc>
              <a:spcBef>
                <a:spcPts val="375"/>
              </a:spcBef>
              <a:buClr>
                <a:schemeClr val="accent6"/>
              </a:buClr>
              <a:buFont typeface="Arial" panose="020B0604020202020204" pitchFamily="34" charset="0"/>
              <a:buChar char="•"/>
            </a:pPr>
            <a:endParaRPr lang="en-US" sz="2800" spc="200" dirty="0" smtClean="0">
              <a:latin typeface="Palatino Linotype" panose="02040502050505030304" pitchFamily="18" charset="0"/>
            </a:endParaRPr>
          </a:p>
          <a:p>
            <a:pPr marL="514350" lvl="1" indent="-171450" defTabSz="685800">
              <a:lnSpc>
                <a:spcPct val="90000"/>
              </a:lnSpc>
              <a:spcBef>
                <a:spcPts val="375"/>
              </a:spcBef>
              <a:buClr>
                <a:schemeClr val="accent6"/>
              </a:buClr>
              <a:buFont typeface="Arial" panose="020B0604020202020204" pitchFamily="34" charset="0"/>
              <a:buChar char="•"/>
            </a:pPr>
            <a:endParaRPr lang="en-US" sz="2800" spc="200" dirty="0">
              <a:latin typeface="Palatino Linotype" panose="02040502050505030304" pitchFamily="18" charset="0"/>
            </a:endParaRPr>
          </a:p>
          <a:p>
            <a:pPr marL="514350" lvl="1" indent="-171450" defTabSz="685800">
              <a:lnSpc>
                <a:spcPct val="90000"/>
              </a:lnSpc>
              <a:spcBef>
                <a:spcPts val="375"/>
              </a:spcBef>
              <a:buClr>
                <a:schemeClr val="accent6"/>
              </a:buClr>
              <a:buFont typeface="Arial" panose="020B0604020202020204" pitchFamily="34" charset="0"/>
              <a:buChar char="•"/>
            </a:pPr>
            <a:endParaRPr lang="en-US" sz="2800" spc="200" dirty="0"/>
          </a:p>
        </p:txBody>
      </p:sp>
      <p:pic>
        <p:nvPicPr>
          <p:cNvPr id="8" name="Picture 2" descr="http://noaacrest.files.wordpress.com/2011/07/cropped-noaa-crest-logo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89899" l="10000" r="100000">
                        <a14:foregroundMark x1="93936" y1="46465" x2="93936" y2="46465"/>
                        <a14:foregroundMark x1="93298" y1="46465" x2="96277" y2="20707"/>
                        <a14:foregroundMark x1="94149" y1="46465" x2="79574" y2="34848"/>
                        <a14:foregroundMark x1="79574" y1="34848" x2="60851" y2="20707"/>
                        <a14:foregroundMark x1="97340" y1="83333" x2="97340" y2="83333"/>
                        <a14:foregroundMark x1="85213" y1="23737" x2="87872" y2="26768"/>
                        <a14:foregroundMark x1="86915" y1="25758" x2="86915" y2="25758"/>
                        <a14:foregroundMark x1="93511" y1="78283" x2="91064" y2="74242"/>
                        <a14:foregroundMark x1="98511" y1="85354" x2="98511" y2="85354"/>
                      </a14:backgroundRemoval>
                    </a14:imgEffect>
                  </a14:imgLayer>
                </a14:imgProps>
              </a:ext>
              <a:ext uri="{28A0092B-C50C-407E-A947-70E740481C1C}">
                <a14:useLocalDpi xmlns:a14="http://schemas.microsoft.com/office/drawing/2010/main" val="0"/>
              </a:ext>
            </a:extLst>
          </a:blip>
          <a:srcRect/>
          <a:stretch>
            <a:fillRect/>
          </a:stretch>
        </p:blipFill>
        <p:spPr bwMode="auto">
          <a:xfrm>
            <a:off x="8708212" y="0"/>
            <a:ext cx="3483788" cy="73382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a:xfrm>
            <a:off x="763675" y="124780"/>
            <a:ext cx="10178980" cy="39220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buClr>
                <a:schemeClr val="accent6"/>
              </a:buClr>
            </a:pPr>
            <a:r>
              <a:rPr lang="en-US" sz="3200" spc="200" dirty="0">
                <a:solidFill>
                  <a:schemeClr val="tx1"/>
                </a:solidFill>
                <a:latin typeface="Times New Roman" panose="02020603050405020304" pitchFamily="18" charset="0"/>
                <a:cs typeface="Times New Roman" panose="02020603050405020304" pitchFamily="18" charset="0"/>
              </a:rPr>
              <a:t>Background </a:t>
            </a:r>
            <a:r>
              <a:rPr lang="en-US" sz="3200" spc="200" dirty="0" smtClean="0">
                <a:solidFill>
                  <a:schemeClr val="tx1"/>
                </a:solidFill>
                <a:latin typeface="Times New Roman" panose="02020603050405020304" pitchFamily="18" charset="0"/>
                <a:cs typeface="Times New Roman" panose="02020603050405020304" pitchFamily="18" charset="0"/>
              </a:rPr>
              <a:t>of harmful algal blooms (HABs)</a:t>
            </a:r>
            <a:endParaRPr lang="en-US" sz="3200" spc="200" dirty="0">
              <a:solidFill>
                <a:schemeClr val="tx1"/>
              </a:solidFill>
              <a:latin typeface="Times New Roman" panose="02020603050405020304" pitchFamily="18" charset="0"/>
              <a:cs typeface="Times New Roman" panose="02020603050405020304" pitchFamily="18" charset="0"/>
            </a:endParaRPr>
          </a:p>
        </p:txBody>
      </p:sp>
      <p:pic>
        <p:nvPicPr>
          <p:cNvPr id="9" name="Picture 2" descr="Algal Bloom Advis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366" y="1550645"/>
            <a:ext cx="41148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51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661" y="455669"/>
            <a:ext cx="8219458" cy="4412490"/>
          </a:xfrm>
          <a:prstGeom prst="rect">
            <a:avLst/>
          </a:prstGeom>
          <a:noFill/>
        </p:spPr>
        <p:txBody>
          <a:bodyPr wrap="square" rtlCol="0">
            <a:spAutoFit/>
          </a:bodyPr>
          <a:lstStyle/>
          <a:p>
            <a:pPr marL="514350" lvl="1" indent="-171450" algn="ctr" defTabSz="685800">
              <a:lnSpc>
                <a:spcPct val="90000"/>
              </a:lnSpc>
              <a:spcBef>
                <a:spcPts val="375"/>
              </a:spcBef>
              <a:buClr>
                <a:schemeClr val="accent6"/>
              </a:buClr>
              <a:buFont typeface="Arial" panose="020B0604020202020204" pitchFamily="34" charset="0"/>
              <a:buChar char="•"/>
            </a:pPr>
            <a:endParaRPr lang="en-US" sz="2200" spc="200" dirty="0" smtClean="0"/>
          </a:p>
          <a:p>
            <a:pPr marL="514350" lvl="1" indent="-171450" defTabSz="685800">
              <a:lnSpc>
                <a:spcPct val="90000"/>
              </a:lnSpc>
              <a:spcBef>
                <a:spcPts val="375"/>
              </a:spcBef>
              <a:buClr>
                <a:schemeClr val="accent6"/>
              </a:buClr>
              <a:buFont typeface="Arial" panose="020B0604020202020204" pitchFamily="34" charset="0"/>
              <a:buChar char="•"/>
            </a:pPr>
            <a:endParaRPr lang="en-US" sz="2200" spc="200" dirty="0" smtClean="0">
              <a:latin typeface="Palatino Linotype" panose="02040502050505030304" pitchFamily="18" charset="0"/>
            </a:endParaRPr>
          </a:p>
          <a:p>
            <a:pPr marL="514350" lvl="1" indent="-171450" defTabSz="685800">
              <a:lnSpc>
                <a:spcPct val="90000"/>
              </a:lnSpc>
              <a:spcBef>
                <a:spcPts val="375"/>
              </a:spcBef>
              <a:buClr>
                <a:schemeClr val="accent6"/>
              </a:buClr>
              <a:buFont typeface="Arial" panose="020B0604020202020204" pitchFamily="34" charset="0"/>
              <a:buChar char="•"/>
            </a:pPr>
            <a:r>
              <a:rPr lang="en-US" sz="2200" spc="200" dirty="0">
                <a:latin typeface="Palatino Linotype" panose="02040502050505030304" pitchFamily="18" charset="0"/>
              </a:rPr>
              <a:t>Approximately 5,000 species of phytoplankton, only about 300 of them could cause color change</a:t>
            </a:r>
            <a:r>
              <a:rPr lang="en-US" sz="2200" spc="200" dirty="0" smtClean="0">
                <a:latin typeface="Palatino Linotype" panose="02040502050505030304" pitchFamily="18" charset="0"/>
              </a:rPr>
              <a:t>.</a:t>
            </a:r>
          </a:p>
          <a:p>
            <a:pPr marL="342900" lvl="1" defTabSz="685800">
              <a:lnSpc>
                <a:spcPct val="90000"/>
              </a:lnSpc>
              <a:spcBef>
                <a:spcPts val="375"/>
              </a:spcBef>
              <a:buClr>
                <a:schemeClr val="accent6"/>
              </a:buClr>
            </a:pPr>
            <a:endParaRPr lang="en-US" sz="2200" spc="200" dirty="0" smtClean="0">
              <a:latin typeface="Palatino Linotype" panose="02040502050505030304" pitchFamily="18" charset="0"/>
            </a:endParaRPr>
          </a:p>
          <a:p>
            <a:pPr marL="514350" lvl="1" indent="-171450" defTabSz="685800">
              <a:lnSpc>
                <a:spcPct val="90000"/>
              </a:lnSpc>
              <a:spcBef>
                <a:spcPts val="375"/>
              </a:spcBef>
              <a:buClr>
                <a:schemeClr val="accent6"/>
              </a:buClr>
              <a:buFont typeface="Arial" panose="020B0604020202020204" pitchFamily="34" charset="0"/>
              <a:buChar char="•"/>
            </a:pPr>
            <a:r>
              <a:rPr lang="en-US" sz="2200" spc="200" dirty="0" smtClean="0">
                <a:latin typeface="Palatino Linotype" panose="02040502050505030304" pitchFamily="18" charset="0"/>
              </a:rPr>
              <a:t>We will be studying </a:t>
            </a:r>
            <a:r>
              <a:rPr lang="en-US" sz="2200" i="1" spc="200" dirty="0" err="1" smtClean="0">
                <a:latin typeface="Palatino Linotype" panose="02040502050505030304" pitchFamily="18" charset="0"/>
              </a:rPr>
              <a:t>Karenia</a:t>
            </a:r>
            <a:r>
              <a:rPr lang="en-US" sz="2200" i="1" spc="200" dirty="0" smtClean="0">
                <a:latin typeface="Palatino Linotype" panose="02040502050505030304" pitchFamily="18" charset="0"/>
              </a:rPr>
              <a:t> Brevis </a:t>
            </a:r>
            <a:r>
              <a:rPr lang="en-US" sz="2200" spc="200" dirty="0" smtClean="0">
                <a:latin typeface="Palatino Linotype" panose="02040502050505030304" pitchFamily="18" charset="0"/>
              </a:rPr>
              <a:t>blooms (</a:t>
            </a:r>
            <a:r>
              <a:rPr lang="en-US" sz="2200" i="1" spc="200" dirty="0" smtClean="0">
                <a:latin typeface="Palatino Linotype" panose="02040502050505030304" pitchFamily="18" charset="0"/>
              </a:rPr>
              <a:t>KB</a:t>
            </a:r>
            <a:r>
              <a:rPr lang="en-US" sz="2200" spc="200" dirty="0" smtClean="0">
                <a:latin typeface="Palatino Linotype" panose="02040502050505030304" pitchFamily="18" charset="0"/>
              </a:rPr>
              <a:t> HABs), in West Florida shelf (WFS) area, which occur nearly every year and can cause color change</a:t>
            </a:r>
            <a:r>
              <a:rPr lang="en-US" sz="2200" spc="200" dirty="0" smtClean="0">
                <a:latin typeface="Palatino Linotype" panose="02040502050505030304" pitchFamily="18" charset="0"/>
              </a:rPr>
              <a:t>.</a:t>
            </a:r>
          </a:p>
          <a:p>
            <a:pPr marL="514350" lvl="1" indent="-171450" defTabSz="685800">
              <a:lnSpc>
                <a:spcPct val="90000"/>
              </a:lnSpc>
              <a:spcBef>
                <a:spcPts val="375"/>
              </a:spcBef>
              <a:buClr>
                <a:schemeClr val="accent6"/>
              </a:buClr>
              <a:buFont typeface="Arial" panose="020B0604020202020204" pitchFamily="34" charset="0"/>
              <a:buChar char="•"/>
            </a:pPr>
            <a:endParaRPr lang="en-US" sz="2200" spc="200" dirty="0" smtClean="0">
              <a:latin typeface="Palatino Linotype" panose="02040502050505030304" pitchFamily="18" charset="0"/>
            </a:endParaRPr>
          </a:p>
          <a:p>
            <a:pPr marL="514350" lvl="1" indent="-171450" defTabSz="685800">
              <a:lnSpc>
                <a:spcPct val="90000"/>
              </a:lnSpc>
              <a:spcBef>
                <a:spcPts val="375"/>
              </a:spcBef>
              <a:buClr>
                <a:schemeClr val="accent6"/>
              </a:buClr>
              <a:buFont typeface="Arial" panose="020B0604020202020204" pitchFamily="34" charset="0"/>
              <a:buChar char="•"/>
            </a:pPr>
            <a:r>
              <a:rPr lang="en-US" sz="2200" spc="200" dirty="0">
                <a:latin typeface="Palatino Linotype" panose="02040502050505030304" pitchFamily="18" charset="0"/>
              </a:rPr>
              <a:t>Ocean </a:t>
            </a:r>
            <a:r>
              <a:rPr lang="en-US" sz="2200" spc="200" dirty="0" smtClean="0">
                <a:latin typeface="Palatino Linotype" panose="02040502050505030304" pitchFamily="18" charset="0"/>
              </a:rPr>
              <a:t>Color reflectance </a:t>
            </a:r>
            <a:r>
              <a:rPr lang="en-US" sz="2200" spc="200" dirty="0">
                <a:latin typeface="Palatino Linotype" panose="02040502050505030304" pitchFamily="18" charset="0"/>
              </a:rPr>
              <a:t>(Rrs)</a:t>
            </a:r>
            <a:r>
              <a:rPr lang="en-US" sz="2200" spc="200" dirty="0" smtClean="0">
                <a:latin typeface="Palatino Linotype" panose="02040502050505030304" pitchFamily="18" charset="0"/>
              </a:rPr>
              <a:t> is observed </a:t>
            </a:r>
            <a:r>
              <a:rPr lang="en-US" sz="2200" spc="200" dirty="0">
                <a:latin typeface="Palatino Linotype" panose="02040502050505030304" pitchFamily="18" charset="0"/>
              </a:rPr>
              <a:t>in the </a:t>
            </a:r>
            <a:r>
              <a:rPr lang="en-US" sz="2200" spc="200" dirty="0" smtClean="0">
                <a:latin typeface="Palatino Linotype" panose="02040502050505030304" pitchFamily="18" charset="0"/>
              </a:rPr>
              <a:t>visible portion of </a:t>
            </a:r>
            <a:r>
              <a:rPr lang="en-US" sz="2200" spc="200" dirty="0">
                <a:latin typeface="Palatino Linotype" panose="02040502050505030304" pitchFamily="18" charset="0"/>
              </a:rPr>
              <a:t>spectrum (390 to 700nm</a:t>
            </a:r>
            <a:r>
              <a:rPr lang="en-US" sz="2200" spc="200" dirty="0" smtClean="0">
                <a:latin typeface="Palatino Linotype" panose="02040502050505030304" pitchFamily="18" charset="0"/>
              </a:rPr>
              <a:t>) RGB</a:t>
            </a:r>
            <a:endParaRPr lang="en-US" sz="2200" spc="200" dirty="0">
              <a:latin typeface="Palatino Linotype" panose="02040502050505030304" pitchFamily="18" charset="0"/>
            </a:endParaRPr>
          </a:p>
          <a:p>
            <a:pPr marL="514350" lvl="1" indent="-171450" defTabSz="685800">
              <a:lnSpc>
                <a:spcPct val="90000"/>
              </a:lnSpc>
              <a:spcBef>
                <a:spcPts val="375"/>
              </a:spcBef>
              <a:buClr>
                <a:schemeClr val="accent6"/>
              </a:buClr>
              <a:buFont typeface="Arial" panose="020B0604020202020204" pitchFamily="34" charset="0"/>
              <a:buChar char="•"/>
            </a:pPr>
            <a:endParaRPr lang="en-US" sz="2200" spc="200" dirty="0" smtClean="0">
              <a:latin typeface="Palatino Linotype" panose="02040502050505030304" pitchFamily="18" charset="0"/>
            </a:endParaRPr>
          </a:p>
        </p:txBody>
      </p:sp>
      <p:pic>
        <p:nvPicPr>
          <p:cNvPr id="8" name="Picture 2" descr="http://noaacrest.files.wordpress.com/2011/07/cropped-noaa-crest-logo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89899" l="10000" r="100000">
                        <a14:foregroundMark x1="93936" y1="46465" x2="93936" y2="46465"/>
                        <a14:foregroundMark x1="93298" y1="46465" x2="96277" y2="20707"/>
                        <a14:foregroundMark x1="94149" y1="46465" x2="79574" y2="34848"/>
                        <a14:foregroundMark x1="79574" y1="34848" x2="60851" y2="20707"/>
                        <a14:foregroundMark x1="97340" y1="83333" x2="97340" y2="83333"/>
                        <a14:foregroundMark x1="85213" y1="23737" x2="87872" y2="26768"/>
                        <a14:foregroundMark x1="86915" y1="25758" x2="86915" y2="25758"/>
                        <a14:foregroundMark x1="93511" y1="78283" x2="91064" y2="74242"/>
                        <a14:foregroundMark x1="98511" y1="85354" x2="98511" y2="85354"/>
                      </a14:backgroundRemoval>
                    </a14:imgEffect>
                  </a14:imgLayer>
                </a14:imgProps>
              </a:ext>
              <a:ext uri="{28A0092B-C50C-407E-A947-70E740481C1C}">
                <a14:useLocalDpi xmlns:a14="http://schemas.microsoft.com/office/drawing/2010/main" val="0"/>
              </a:ext>
            </a:extLst>
          </a:blip>
          <a:srcRect/>
          <a:stretch>
            <a:fillRect/>
          </a:stretch>
        </p:blipFill>
        <p:spPr bwMode="auto">
          <a:xfrm>
            <a:off x="8708212" y="0"/>
            <a:ext cx="3483788" cy="73382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a:xfrm>
            <a:off x="2353478" y="409882"/>
            <a:ext cx="6659311" cy="39220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buClr>
                <a:schemeClr val="accent6"/>
              </a:buClr>
            </a:pPr>
            <a:r>
              <a:rPr lang="en-US" sz="3200" spc="200" dirty="0">
                <a:solidFill>
                  <a:schemeClr val="tx1"/>
                </a:solidFill>
                <a:latin typeface="Times New Roman" panose="02020603050405020304" pitchFamily="18" charset="0"/>
                <a:cs typeface="Times New Roman" panose="02020603050405020304" pitchFamily="18" charset="0"/>
              </a:rPr>
              <a:t>Background of </a:t>
            </a:r>
            <a:r>
              <a:rPr lang="en-US" sz="3200" i="1" spc="200" dirty="0">
                <a:solidFill>
                  <a:schemeClr val="tx1"/>
                </a:solidFill>
                <a:latin typeface="Times New Roman" panose="02020603050405020304" pitchFamily="18" charset="0"/>
                <a:cs typeface="Times New Roman" panose="02020603050405020304" pitchFamily="18" charset="0"/>
              </a:rPr>
              <a:t>KB</a:t>
            </a:r>
            <a:r>
              <a:rPr lang="en-US" sz="3200" spc="200" dirty="0">
                <a:solidFill>
                  <a:schemeClr val="tx1"/>
                </a:solidFill>
                <a:latin typeface="Times New Roman" panose="02020603050405020304" pitchFamily="18" charset="0"/>
                <a:cs typeface="Times New Roman" panose="02020603050405020304" pitchFamily="18" charset="0"/>
              </a:rPr>
              <a:t> </a:t>
            </a:r>
            <a:r>
              <a:rPr lang="en-US" sz="3200" spc="200" dirty="0" smtClean="0">
                <a:solidFill>
                  <a:schemeClr val="tx1"/>
                </a:solidFill>
                <a:latin typeface="Times New Roman" panose="02020603050405020304" pitchFamily="18" charset="0"/>
                <a:cs typeface="Times New Roman" panose="02020603050405020304" pitchFamily="18" charset="0"/>
              </a:rPr>
              <a:t>HABs </a:t>
            </a:r>
            <a:r>
              <a:rPr lang="en-US" sz="3200" spc="200" dirty="0">
                <a:solidFill>
                  <a:schemeClr val="tx1"/>
                </a:solidFill>
                <a:latin typeface="Times New Roman" panose="02020603050405020304" pitchFamily="18" charset="0"/>
                <a:cs typeface="Times New Roman" panose="02020603050405020304" pitchFamily="18" charset="0"/>
              </a:rPr>
              <a:t>in </a:t>
            </a:r>
            <a:r>
              <a:rPr lang="en-US" sz="3200" spc="200" dirty="0">
                <a:solidFill>
                  <a:schemeClr val="tx1"/>
                </a:solidFill>
                <a:latin typeface="Palatino Linotype" panose="02040502050505030304" pitchFamily="18" charset="0"/>
              </a:rPr>
              <a:t>West Florida shelf (</a:t>
            </a:r>
            <a:r>
              <a:rPr lang="en-US" sz="3200" spc="200" dirty="0" smtClean="0">
                <a:solidFill>
                  <a:schemeClr val="tx1"/>
                </a:solidFill>
                <a:latin typeface="Times New Roman" panose="02020603050405020304" pitchFamily="18" charset="0"/>
                <a:cs typeface="Times New Roman" panose="02020603050405020304" pitchFamily="18" charset="0"/>
              </a:rPr>
              <a:t>WFS)  </a:t>
            </a:r>
            <a:endParaRPr lang="en-US" sz="3200" spc="200"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7836534" y="1532447"/>
            <a:ext cx="4114800" cy="2888148"/>
          </a:xfrm>
          <a:prstGeom prst="rect">
            <a:avLst/>
          </a:prstGeom>
        </p:spPr>
      </p:pic>
      <p:sp>
        <p:nvSpPr>
          <p:cNvPr id="10" name="TextBox 9"/>
          <p:cNvSpPr txBox="1"/>
          <p:nvPr/>
        </p:nvSpPr>
        <p:spPr>
          <a:xfrm>
            <a:off x="7928140" y="2210110"/>
            <a:ext cx="3931589" cy="830997"/>
          </a:xfrm>
          <a:prstGeom prst="rect">
            <a:avLst/>
          </a:prstGeom>
          <a:noFill/>
        </p:spPr>
        <p:txBody>
          <a:bodyPr wrap="square" rtlCol="0">
            <a:spAutoFit/>
          </a:bodyPr>
          <a:lstStyle/>
          <a:p>
            <a:pPr algn="ctr"/>
            <a:r>
              <a:rPr lang="en-US" sz="2000" b="1" i="1" spc="200" dirty="0">
                <a:solidFill>
                  <a:schemeClr val="bg1"/>
                </a:solidFill>
              </a:rPr>
              <a:t>(KB HABs) </a:t>
            </a:r>
          </a:p>
          <a:p>
            <a:pPr algn="ctr"/>
            <a:r>
              <a:rPr lang="en-US" sz="1400" b="1" i="1" spc="200" dirty="0">
                <a:solidFill>
                  <a:schemeClr val="bg1"/>
                </a:solidFill>
              </a:rPr>
              <a:t>Kareina Brevis, Harmful Algal blooms</a:t>
            </a:r>
          </a:p>
          <a:p>
            <a:pPr algn="ctr"/>
            <a:r>
              <a:rPr lang="en-US" sz="1400" b="1" i="1" spc="200" dirty="0">
                <a:solidFill>
                  <a:schemeClr val="bg1"/>
                </a:solidFill>
              </a:rPr>
              <a:t> present nearly every year in Florida</a:t>
            </a:r>
            <a:endParaRPr lang="en-US" sz="1400" dirty="0">
              <a:solidFill>
                <a:schemeClr val="bg1"/>
              </a:solidFill>
            </a:endParaRPr>
          </a:p>
        </p:txBody>
      </p:sp>
      <p:cxnSp>
        <p:nvCxnSpPr>
          <p:cNvPr id="13" name="Straight Arrow Connector 12"/>
          <p:cNvCxnSpPr/>
          <p:nvPr/>
        </p:nvCxnSpPr>
        <p:spPr>
          <a:xfrm>
            <a:off x="8910584" y="2784006"/>
            <a:ext cx="39329" cy="393636"/>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0" y="4620830"/>
            <a:ext cx="12250852" cy="2123658"/>
          </a:xfrm>
          <a:prstGeom prst="rect">
            <a:avLst/>
          </a:prstGeom>
          <a:noFill/>
        </p:spPr>
        <p:txBody>
          <a:bodyPr wrap="square" rtlCol="0">
            <a:spAutoFit/>
          </a:bodyPr>
          <a:lstStyle/>
          <a:p>
            <a:pPr marL="285750" indent="-285750">
              <a:buFont typeface="Arial" panose="020B0604020202020204" pitchFamily="34" charset="0"/>
              <a:buChar char="•"/>
            </a:pPr>
            <a:r>
              <a:rPr lang="en-US" sz="2200" spc="200" dirty="0">
                <a:latin typeface="Palatino Linotype" panose="02040502050505030304" pitchFamily="18" charset="0"/>
              </a:rPr>
              <a:t>Decrease in </a:t>
            </a:r>
            <a:r>
              <a:rPr lang="en-US" sz="2200" i="1" spc="200" dirty="0">
                <a:latin typeface="Palatino Linotype" panose="02040502050505030304" pitchFamily="18" charset="0"/>
              </a:rPr>
              <a:t>Rrs</a:t>
            </a:r>
            <a:r>
              <a:rPr lang="en-US" sz="2200" spc="200" dirty="0">
                <a:latin typeface="Palatino Linotype" panose="02040502050505030304" pitchFamily="18" charset="0"/>
              </a:rPr>
              <a:t>(</a:t>
            </a:r>
            <a:r>
              <a:rPr lang="el-GR" sz="2200" spc="200" dirty="0">
                <a:latin typeface="Palatino Linotype" panose="02040502050505030304" pitchFamily="18" charset="0"/>
              </a:rPr>
              <a:t>λ</a:t>
            </a:r>
            <a:r>
              <a:rPr lang="en-US" sz="2200" spc="200" dirty="0">
                <a:latin typeface="Palatino Linotype" panose="02040502050505030304" pitchFamily="18" charset="0"/>
              </a:rPr>
              <a:t>) for </a:t>
            </a:r>
            <a:r>
              <a:rPr lang="en-US" sz="2200" i="1" spc="200" dirty="0">
                <a:latin typeface="Palatino Linotype" panose="02040502050505030304" pitchFamily="18" charset="0"/>
              </a:rPr>
              <a:t>KB</a:t>
            </a:r>
            <a:r>
              <a:rPr lang="en-US" sz="2200" spc="200" dirty="0">
                <a:latin typeface="Palatino Linotype" panose="02040502050505030304" pitchFamily="18" charset="0"/>
              </a:rPr>
              <a:t> </a:t>
            </a:r>
            <a:r>
              <a:rPr lang="en-US" sz="2200" spc="200" dirty="0" smtClean="0">
                <a:latin typeface="Palatino Linotype" panose="02040502050505030304" pitchFamily="18" charset="0"/>
              </a:rPr>
              <a:t>blooms </a:t>
            </a:r>
            <a:r>
              <a:rPr lang="en-US" sz="2200" spc="200" dirty="0">
                <a:latin typeface="Palatino Linotype" panose="02040502050505030304" pitchFamily="18" charset="0"/>
              </a:rPr>
              <a:t>would cause the water to appear</a:t>
            </a:r>
            <a:r>
              <a:rPr lang="en-US" sz="2200" spc="200" dirty="0">
                <a:solidFill>
                  <a:srgbClr val="FF0000"/>
                </a:solidFill>
                <a:latin typeface="Palatino Linotype" panose="02040502050505030304" pitchFamily="18" charset="0"/>
              </a:rPr>
              <a:t> </a:t>
            </a:r>
            <a:r>
              <a:rPr lang="en-US" sz="2200" spc="200" dirty="0">
                <a:latin typeface="Palatino Linotype" panose="02040502050505030304" pitchFamily="18" charset="0"/>
              </a:rPr>
              <a:t>darker since the green reflectance peak at 570 nm is less (green, olive green, black “darker” with high </a:t>
            </a:r>
            <a:r>
              <a:rPr lang="en-US" sz="2200" i="1" spc="200" dirty="0" smtClean="0">
                <a:latin typeface="Palatino Linotype" panose="02040502050505030304" pitchFamily="18" charset="0"/>
              </a:rPr>
              <a:t>algae concentration</a:t>
            </a:r>
            <a:r>
              <a:rPr lang="en-US" sz="2200" spc="200" dirty="0" smtClean="0">
                <a:latin typeface="Palatino Linotype" panose="02040502050505030304" pitchFamily="18" charset="0"/>
              </a:rPr>
              <a:t>). </a:t>
            </a:r>
            <a:r>
              <a:rPr lang="en-US" sz="2200" spc="200" dirty="0">
                <a:latin typeface="Palatino Linotype" panose="02040502050505030304" pitchFamily="18" charset="0"/>
              </a:rPr>
              <a:t>Although a </a:t>
            </a:r>
            <a:r>
              <a:rPr lang="en-US" sz="2200" spc="200" dirty="0">
                <a:solidFill>
                  <a:srgbClr val="FF0000"/>
                </a:solidFill>
                <a:latin typeface="Palatino Linotype" panose="02040502050505030304" pitchFamily="18" charset="0"/>
              </a:rPr>
              <a:t>red reflectance peak </a:t>
            </a:r>
            <a:r>
              <a:rPr lang="en-US" sz="2200" spc="200" dirty="0">
                <a:latin typeface="Palatino Linotype" panose="02040502050505030304" pitchFamily="18" charset="0"/>
              </a:rPr>
              <a:t>(~685-700nm) due to </a:t>
            </a:r>
            <a:r>
              <a:rPr lang="en-US" sz="2200" i="1" spc="200" dirty="0">
                <a:latin typeface="Palatino Linotype" panose="02040502050505030304" pitchFamily="18" charset="0"/>
              </a:rPr>
              <a:t>algae</a:t>
            </a:r>
            <a:r>
              <a:rPr lang="en-US" sz="2200" spc="200" dirty="0" smtClean="0">
                <a:latin typeface="Palatino Linotype" panose="02040502050505030304" pitchFamily="18" charset="0"/>
              </a:rPr>
              <a:t> </a:t>
            </a:r>
            <a:r>
              <a:rPr lang="en-US" sz="2200" spc="200" dirty="0">
                <a:latin typeface="Palatino Linotype" panose="02040502050505030304" pitchFamily="18" charset="0"/>
              </a:rPr>
              <a:t>florescence becomes increasingly, KB blooms do not appear as red in color visually as they do </a:t>
            </a:r>
            <a:r>
              <a:rPr lang="en-US" sz="2200" spc="200" dirty="0" err="1">
                <a:latin typeface="Palatino Linotype" panose="02040502050505030304" pitchFamily="18" charset="0"/>
              </a:rPr>
              <a:t>radiometrically</a:t>
            </a:r>
            <a:r>
              <a:rPr lang="en-US" sz="2200" spc="200" dirty="0">
                <a:latin typeface="Palatino Linotype" panose="02040502050505030304" pitchFamily="18" charset="0"/>
              </a:rPr>
              <a:t> because receptors of the human eye are only slightly sensitive to this portion of the visible </a:t>
            </a:r>
            <a:r>
              <a:rPr lang="en-US" sz="2200" spc="200" dirty="0" smtClean="0">
                <a:latin typeface="Palatino Linotype" panose="02040502050505030304" pitchFamily="18" charset="0"/>
              </a:rPr>
              <a:t>spectrum.</a:t>
            </a:r>
            <a:endParaRPr lang="en-US" sz="2200" spc="200" dirty="0">
              <a:latin typeface="Palatino Linotype" panose="02040502050505030304" pitchFamily="18" charset="0"/>
            </a:endParaRPr>
          </a:p>
        </p:txBody>
      </p:sp>
    </p:spTree>
    <p:extLst>
      <p:ext uri="{BB962C8B-B14F-4D97-AF65-F5344CB8AC3E}">
        <p14:creationId xmlns:p14="http://schemas.microsoft.com/office/powerpoint/2010/main" val="2585078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80557" y="1104066"/>
            <a:ext cx="3216648" cy="5486400"/>
          </a:xfrm>
          <a:prstGeom prst="rect">
            <a:avLst/>
          </a:prstGeom>
        </p:spPr>
      </p:pic>
      <p:sp>
        <p:nvSpPr>
          <p:cNvPr id="4" name="Isosceles Triangle 3"/>
          <p:cNvSpPr/>
          <p:nvPr/>
        </p:nvSpPr>
        <p:spPr>
          <a:xfrm rot="5400000">
            <a:off x="3265228" y="1618290"/>
            <a:ext cx="974035" cy="1004835"/>
          </a:xfrm>
          <a:prstGeom prst="triangle">
            <a:avLst>
              <a:gd name="adj" fmla="val 52041"/>
            </a:avLst>
          </a:prstGeom>
          <a:solidFill>
            <a:srgbClr val="FF33CC">
              <a:alpha val="49804"/>
            </a:srgbClr>
          </a:solidFill>
          <a:ln>
            <a:solidFill>
              <a:srgbClr val="FF33CC">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1987" y="1349206"/>
            <a:ext cx="3727699" cy="2145203"/>
          </a:xfrm>
          <a:prstGeom prst="rect">
            <a:avLst/>
          </a:prstGeom>
          <a:noFill/>
        </p:spPr>
        <p:txBody>
          <a:bodyPr wrap="square" rtlCol="0">
            <a:spAutoFit/>
          </a:bodyPr>
          <a:lstStyle/>
          <a:p>
            <a:pPr marL="342900" lvl="1" algn="ctr" defTabSz="685800">
              <a:lnSpc>
                <a:spcPct val="90000"/>
              </a:lnSpc>
              <a:spcBef>
                <a:spcPts val="375"/>
              </a:spcBef>
              <a:buClr>
                <a:schemeClr val="accent6"/>
              </a:buClr>
            </a:pPr>
            <a:endParaRPr lang="en-US" spc="200" dirty="0" smtClean="0"/>
          </a:p>
          <a:p>
            <a:pPr marL="514350" lvl="1" indent="-171450" defTabSz="685800">
              <a:lnSpc>
                <a:spcPct val="90000"/>
              </a:lnSpc>
              <a:spcBef>
                <a:spcPts val="375"/>
              </a:spcBef>
              <a:buClr>
                <a:schemeClr val="accent6"/>
              </a:buClr>
              <a:buFont typeface="Arial" panose="020B0604020202020204" pitchFamily="34" charset="0"/>
              <a:buChar char="•"/>
            </a:pPr>
            <a:endParaRPr lang="en-US" spc="200" dirty="0">
              <a:latin typeface="Palatino Linotype" panose="02040502050505030304" pitchFamily="18" charset="0"/>
            </a:endParaRPr>
          </a:p>
          <a:p>
            <a:pPr marL="342900" lvl="1" defTabSz="685800">
              <a:lnSpc>
                <a:spcPct val="90000"/>
              </a:lnSpc>
              <a:spcBef>
                <a:spcPts val="375"/>
              </a:spcBef>
              <a:buClr>
                <a:schemeClr val="accent6"/>
              </a:buClr>
            </a:pPr>
            <a:r>
              <a:rPr lang="en-US" spc="200" dirty="0" smtClean="0">
                <a:solidFill>
                  <a:srgbClr val="FF33CC"/>
                </a:solidFill>
                <a:latin typeface="Palatino Linotype" panose="02040502050505030304" pitchFamily="18" charset="0"/>
              </a:rPr>
              <a:t>MODIS satellite</a:t>
            </a:r>
            <a:endParaRPr lang="en-US" spc="200" dirty="0">
              <a:latin typeface="Palatino Linotype" panose="02040502050505030304" pitchFamily="18" charset="0"/>
            </a:endParaRPr>
          </a:p>
          <a:p>
            <a:pPr marL="342900" lvl="1" defTabSz="685800">
              <a:lnSpc>
                <a:spcPct val="90000"/>
              </a:lnSpc>
              <a:spcBef>
                <a:spcPts val="375"/>
              </a:spcBef>
              <a:buClr>
                <a:schemeClr val="accent6"/>
              </a:buClr>
            </a:pPr>
            <a:endParaRPr lang="en-US" spc="200" dirty="0" smtClean="0">
              <a:latin typeface="Palatino Linotype" panose="02040502050505030304" pitchFamily="18" charset="0"/>
            </a:endParaRPr>
          </a:p>
          <a:p>
            <a:pPr marL="342900" lvl="1" defTabSz="685800">
              <a:lnSpc>
                <a:spcPct val="90000"/>
              </a:lnSpc>
              <a:spcBef>
                <a:spcPts val="375"/>
              </a:spcBef>
              <a:buClr>
                <a:schemeClr val="accent6"/>
              </a:buClr>
            </a:pPr>
            <a:r>
              <a:rPr lang="en-US" spc="200" dirty="0" smtClean="0">
                <a:latin typeface="Palatino Linotype" panose="02040502050505030304" pitchFamily="18" charset="0"/>
              </a:rPr>
              <a:t>Uses Rrs 678</a:t>
            </a:r>
          </a:p>
          <a:p>
            <a:pPr marL="342900" lvl="1" defTabSz="685800">
              <a:lnSpc>
                <a:spcPct val="90000"/>
              </a:lnSpc>
              <a:spcBef>
                <a:spcPts val="375"/>
              </a:spcBef>
              <a:buClr>
                <a:schemeClr val="accent6"/>
              </a:buClr>
            </a:pPr>
            <a:r>
              <a:rPr lang="en-US" spc="200" dirty="0" smtClean="0">
                <a:latin typeface="Palatino Linotype" panose="02040502050505030304" pitchFamily="18" charset="0"/>
              </a:rPr>
              <a:t>For </a:t>
            </a:r>
            <a:r>
              <a:rPr lang="en-US" i="1" spc="200" dirty="0" smtClean="0">
                <a:latin typeface="Palatino Linotype" panose="02040502050505030304" pitchFamily="18" charset="0"/>
              </a:rPr>
              <a:t>KB</a:t>
            </a:r>
            <a:r>
              <a:rPr lang="en-US" spc="200" dirty="0" smtClean="0">
                <a:latin typeface="Palatino Linotype" panose="02040502050505030304" pitchFamily="18" charset="0"/>
              </a:rPr>
              <a:t> bloom detection</a:t>
            </a:r>
            <a:endParaRPr lang="en-US" spc="200" dirty="0">
              <a:latin typeface="Palatino Linotype" panose="02040502050505030304" pitchFamily="18" charset="0"/>
            </a:endParaRPr>
          </a:p>
          <a:p>
            <a:pPr marL="514350" lvl="1" indent="-171450" defTabSz="685800">
              <a:lnSpc>
                <a:spcPct val="90000"/>
              </a:lnSpc>
              <a:spcBef>
                <a:spcPts val="375"/>
              </a:spcBef>
              <a:buClr>
                <a:schemeClr val="accent6"/>
              </a:buClr>
              <a:buFont typeface="Arial" panose="020B0604020202020204" pitchFamily="34" charset="0"/>
              <a:buChar char="•"/>
            </a:pPr>
            <a:endParaRPr lang="en-US" spc="200" dirty="0"/>
          </a:p>
        </p:txBody>
      </p:sp>
      <p:sp>
        <p:nvSpPr>
          <p:cNvPr id="6" name="Title 3"/>
          <p:cNvSpPr txBox="1">
            <a:spLocks/>
          </p:cNvSpPr>
          <p:nvPr/>
        </p:nvSpPr>
        <p:spPr>
          <a:xfrm>
            <a:off x="1" y="272029"/>
            <a:ext cx="12192000" cy="39220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200" spc="200" dirty="0">
                <a:solidFill>
                  <a:schemeClr val="tx1"/>
                </a:solidFill>
                <a:latin typeface="Times New Roman" panose="02020603050405020304" pitchFamily="18" charset="0"/>
                <a:cs typeface="Times New Roman" panose="02020603050405020304" pitchFamily="18" charset="0"/>
              </a:rPr>
              <a:t>MODIS &amp; VIIRS </a:t>
            </a:r>
            <a:r>
              <a:rPr lang="en-US" sz="3200" spc="200" dirty="0" smtClean="0">
                <a:solidFill>
                  <a:schemeClr val="tx1"/>
                </a:solidFill>
                <a:latin typeface="Times New Roman" panose="02020603050405020304" pitchFamily="18" charset="0"/>
                <a:cs typeface="Times New Roman" panose="02020603050405020304" pitchFamily="18" charset="0"/>
              </a:rPr>
              <a:t>satellites </a:t>
            </a:r>
            <a:r>
              <a:rPr lang="en-US" sz="3200" spc="200" dirty="0">
                <a:solidFill>
                  <a:schemeClr val="tx1"/>
                </a:solidFill>
                <a:latin typeface="Times New Roman" panose="02020603050405020304" pitchFamily="18" charset="0"/>
                <a:cs typeface="Times New Roman" panose="02020603050405020304" pitchFamily="18" charset="0"/>
              </a:rPr>
              <a:t>capability for </a:t>
            </a:r>
            <a:r>
              <a:rPr lang="en-US" sz="3200" i="1" spc="200" dirty="0">
                <a:solidFill>
                  <a:schemeClr val="tx1"/>
                </a:solidFill>
                <a:latin typeface="Times New Roman" panose="02020603050405020304" pitchFamily="18" charset="0"/>
                <a:cs typeface="Times New Roman" panose="02020603050405020304" pitchFamily="18" charset="0"/>
              </a:rPr>
              <a:t>KB</a:t>
            </a:r>
            <a:r>
              <a:rPr lang="en-US" sz="3200" spc="200" dirty="0">
                <a:solidFill>
                  <a:schemeClr val="tx1"/>
                </a:solidFill>
                <a:latin typeface="Times New Roman" panose="02020603050405020304" pitchFamily="18" charset="0"/>
                <a:cs typeface="Times New Roman" panose="02020603050405020304" pitchFamily="18" charset="0"/>
              </a:rPr>
              <a:t> HABs detections</a:t>
            </a:r>
          </a:p>
        </p:txBody>
      </p:sp>
      <p:sp>
        <p:nvSpPr>
          <p:cNvPr id="7" name="TextBox 6"/>
          <p:cNvSpPr txBox="1"/>
          <p:nvPr/>
        </p:nvSpPr>
        <p:spPr>
          <a:xfrm>
            <a:off x="8163787" y="1633689"/>
            <a:ext cx="3921122" cy="1243417"/>
          </a:xfrm>
          <a:prstGeom prst="rect">
            <a:avLst/>
          </a:prstGeom>
          <a:noFill/>
        </p:spPr>
        <p:txBody>
          <a:bodyPr wrap="square" rtlCol="0">
            <a:spAutoFit/>
          </a:bodyPr>
          <a:lstStyle/>
          <a:p>
            <a:pPr marL="342900" lvl="1" defTabSz="685800">
              <a:lnSpc>
                <a:spcPct val="90000"/>
              </a:lnSpc>
              <a:spcBef>
                <a:spcPts val="375"/>
              </a:spcBef>
              <a:buClr>
                <a:schemeClr val="accent6"/>
              </a:buClr>
            </a:pPr>
            <a:r>
              <a:rPr lang="en-US" spc="200" dirty="0" smtClean="0">
                <a:solidFill>
                  <a:schemeClr val="accent2"/>
                </a:solidFill>
                <a:latin typeface="Palatino Linotype" panose="02040502050505030304" pitchFamily="18" charset="0"/>
              </a:rPr>
              <a:t>VIIRS</a:t>
            </a:r>
            <a:endParaRPr lang="en-US" spc="200" dirty="0" smtClean="0">
              <a:latin typeface="Palatino Linotype" panose="02040502050505030304" pitchFamily="18" charset="0"/>
            </a:endParaRPr>
          </a:p>
          <a:p>
            <a:pPr marL="514350" lvl="1" indent="-171450" defTabSz="685800">
              <a:lnSpc>
                <a:spcPct val="90000"/>
              </a:lnSpc>
              <a:spcBef>
                <a:spcPts val="375"/>
              </a:spcBef>
              <a:buClr>
                <a:schemeClr val="accent6"/>
              </a:buClr>
              <a:buFont typeface="Arial" panose="020B0604020202020204" pitchFamily="34" charset="0"/>
              <a:buChar char="•"/>
            </a:pPr>
            <a:endParaRPr lang="en-US" spc="200" dirty="0" smtClean="0">
              <a:latin typeface="Palatino Linotype" panose="02040502050505030304" pitchFamily="18" charset="0"/>
            </a:endParaRPr>
          </a:p>
          <a:p>
            <a:pPr marL="514350" lvl="1" indent="-171450" defTabSz="685800">
              <a:lnSpc>
                <a:spcPct val="90000"/>
              </a:lnSpc>
              <a:spcBef>
                <a:spcPts val="375"/>
              </a:spcBef>
              <a:buClr>
                <a:schemeClr val="accent6"/>
              </a:buClr>
              <a:buFont typeface="Arial" panose="020B0604020202020204" pitchFamily="34" charset="0"/>
              <a:buChar char="•"/>
            </a:pPr>
            <a:endParaRPr lang="en-US" spc="200" dirty="0">
              <a:latin typeface="Palatino Linotype" panose="02040502050505030304" pitchFamily="18" charset="0"/>
            </a:endParaRPr>
          </a:p>
          <a:p>
            <a:pPr marL="514350" lvl="1" indent="-171450" defTabSz="685800">
              <a:lnSpc>
                <a:spcPct val="90000"/>
              </a:lnSpc>
              <a:spcBef>
                <a:spcPts val="375"/>
              </a:spcBef>
              <a:buClr>
                <a:schemeClr val="accent6"/>
              </a:buClr>
              <a:buFont typeface="Arial" panose="020B0604020202020204" pitchFamily="34" charset="0"/>
              <a:buChar char="•"/>
            </a:pPr>
            <a:endParaRPr lang="en-US" spc="200" dirty="0"/>
          </a:p>
        </p:txBody>
      </p:sp>
      <p:sp>
        <p:nvSpPr>
          <p:cNvPr id="8" name="Isosceles Triangle 7"/>
          <p:cNvSpPr/>
          <p:nvPr/>
        </p:nvSpPr>
        <p:spPr>
          <a:xfrm rot="-5400000">
            <a:off x="7493774" y="1637120"/>
            <a:ext cx="974035" cy="967173"/>
          </a:xfrm>
          <a:prstGeom prst="triangle">
            <a:avLst>
              <a:gd name="adj" fmla="val 53061"/>
            </a:avLst>
          </a:prstGeom>
          <a:solidFill>
            <a:schemeClr val="accent2">
              <a:alpha val="50000"/>
            </a:schemeClr>
          </a:solidFill>
          <a:ln>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84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44" y="-238540"/>
            <a:ext cx="10515600" cy="1325563"/>
          </a:xfrm>
        </p:spPr>
        <p:txBody>
          <a:bodyPr>
            <a:normAutofit/>
          </a:bodyPr>
          <a:lstStyle/>
          <a:p>
            <a:pPr algn="ctr" defTabSz="685800"/>
            <a:r>
              <a:rPr lang="en-US" sz="3200" spc="200" dirty="0" smtClean="0">
                <a:latin typeface="Times New Roman" panose="02020603050405020304" pitchFamily="18" charset="0"/>
                <a:cs typeface="Times New Roman" panose="02020603050405020304" pitchFamily="18" charset="0"/>
              </a:rPr>
              <a:t>Example of </a:t>
            </a:r>
            <a:r>
              <a:rPr lang="en-US" sz="3200" i="1" spc="200" dirty="0" smtClean="0">
                <a:latin typeface="Times New Roman" panose="02020603050405020304" pitchFamily="18" charset="0"/>
                <a:cs typeface="Times New Roman" panose="02020603050405020304" pitchFamily="18" charset="0"/>
              </a:rPr>
              <a:t>KB</a:t>
            </a:r>
            <a:r>
              <a:rPr lang="en-US" sz="3200" spc="200" dirty="0" smtClean="0">
                <a:latin typeface="Times New Roman" panose="02020603050405020304" pitchFamily="18" charset="0"/>
                <a:cs typeface="Times New Roman" panose="02020603050405020304" pitchFamily="18" charset="0"/>
              </a:rPr>
              <a:t> blooms Detection from </a:t>
            </a:r>
            <a:r>
              <a:rPr lang="en-US" sz="3200" spc="200" dirty="0" smtClean="0">
                <a:solidFill>
                  <a:srgbClr val="FF0000"/>
                </a:solidFill>
                <a:latin typeface="Times New Roman" panose="02020603050405020304" pitchFamily="18" charset="0"/>
                <a:cs typeface="Times New Roman" panose="02020603050405020304" pitchFamily="18" charset="0"/>
              </a:rPr>
              <a:t>MODIS Satellite image</a:t>
            </a:r>
            <a:endParaRPr lang="en-US" sz="3200" spc="2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47596"/>
          <a:stretch/>
        </p:blipFill>
        <p:spPr>
          <a:xfrm>
            <a:off x="2016862" y="1289387"/>
            <a:ext cx="5681129" cy="5212080"/>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7670" r="870"/>
          <a:stretch/>
        </p:blipFill>
        <p:spPr>
          <a:xfrm>
            <a:off x="7941365" y="1289387"/>
            <a:ext cx="1242392" cy="5212080"/>
          </a:xfrm>
          <a:prstGeom prst="rect">
            <a:avLst/>
          </a:prstGeom>
        </p:spPr>
      </p:pic>
      <p:sp>
        <p:nvSpPr>
          <p:cNvPr id="6" name="Title 3"/>
          <p:cNvSpPr txBox="1">
            <a:spLocks/>
          </p:cNvSpPr>
          <p:nvPr/>
        </p:nvSpPr>
        <p:spPr>
          <a:xfrm>
            <a:off x="2388704" y="969524"/>
            <a:ext cx="6795053" cy="39220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400" spc="200" dirty="0" smtClean="0">
                <a:solidFill>
                  <a:schemeClr val="tx1"/>
                </a:solidFill>
                <a:latin typeface="Times New Roman" panose="02020603050405020304" pitchFamily="18" charset="0"/>
                <a:cs typeface="Times New Roman" panose="02020603050405020304" pitchFamily="18" charset="0"/>
              </a:rPr>
              <a:t>West Florida Shelf</a:t>
            </a:r>
            <a:endParaRPr lang="en-US" sz="2400" spc="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832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3779" y="261097"/>
            <a:ext cx="6795053" cy="39220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200" spc="200" dirty="0" smtClean="0">
                <a:solidFill>
                  <a:schemeClr val="tx1"/>
                </a:solidFill>
                <a:latin typeface="Times New Roman" panose="02020603050405020304" pitchFamily="18" charset="0"/>
                <a:cs typeface="Times New Roman" panose="02020603050405020304" pitchFamily="18" charset="0"/>
              </a:rPr>
              <a:t>Area of study:</a:t>
            </a:r>
          </a:p>
          <a:p>
            <a:pPr algn="ctr"/>
            <a:r>
              <a:rPr lang="en-US" sz="3200" spc="200" dirty="0" smtClean="0">
                <a:solidFill>
                  <a:schemeClr val="tx1"/>
                </a:solidFill>
                <a:latin typeface="Times New Roman" panose="02020603050405020304" pitchFamily="18" charset="0"/>
                <a:cs typeface="Times New Roman" panose="02020603050405020304" pitchFamily="18" charset="0"/>
              </a:rPr>
              <a:t> (West Florida Shelf)</a:t>
            </a:r>
            <a:endParaRPr lang="en-US" sz="3200" spc="2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542" y="457200"/>
            <a:ext cx="5521459" cy="640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52775"/>
            <a:ext cx="6667500" cy="3705225"/>
          </a:xfrm>
          <a:prstGeom prst="rect">
            <a:avLst/>
          </a:prstGeom>
        </p:spPr>
      </p:pic>
      <p:sp>
        <p:nvSpPr>
          <p:cNvPr id="6" name="TextBox 5"/>
          <p:cNvSpPr txBox="1"/>
          <p:nvPr/>
        </p:nvSpPr>
        <p:spPr>
          <a:xfrm>
            <a:off x="7300546" y="-82814"/>
            <a:ext cx="4587603" cy="646331"/>
          </a:xfrm>
          <a:prstGeom prst="rect">
            <a:avLst/>
          </a:prstGeom>
          <a:noFill/>
        </p:spPr>
        <p:txBody>
          <a:bodyPr wrap="none" rtlCol="0">
            <a:spAutoFit/>
          </a:bodyPr>
          <a:lstStyle/>
          <a:p>
            <a:r>
              <a:rPr lang="en-US" sz="3600" dirty="0" smtClean="0">
                <a:solidFill>
                  <a:srgbClr val="0070C0"/>
                </a:solidFill>
              </a:rPr>
              <a:t>Satellite measurements</a:t>
            </a:r>
            <a:endParaRPr lang="en-US" sz="3600" dirty="0">
              <a:solidFill>
                <a:srgbClr val="0070C0"/>
              </a:solidFill>
            </a:endParaRPr>
          </a:p>
        </p:txBody>
      </p:sp>
      <p:sp>
        <p:nvSpPr>
          <p:cNvPr id="7" name="TextBox 6"/>
          <p:cNvSpPr txBox="1"/>
          <p:nvPr/>
        </p:nvSpPr>
        <p:spPr>
          <a:xfrm>
            <a:off x="1343845" y="2506444"/>
            <a:ext cx="3979807" cy="646331"/>
          </a:xfrm>
          <a:prstGeom prst="rect">
            <a:avLst/>
          </a:prstGeom>
          <a:noFill/>
        </p:spPr>
        <p:txBody>
          <a:bodyPr wrap="none" rtlCol="0">
            <a:spAutoFit/>
          </a:bodyPr>
          <a:lstStyle/>
          <a:p>
            <a:r>
              <a:rPr lang="en-US" sz="3600" dirty="0" smtClean="0">
                <a:solidFill>
                  <a:srgbClr val="0070C0"/>
                </a:solidFill>
              </a:rPr>
              <a:t>Field measurements</a:t>
            </a:r>
            <a:endParaRPr lang="en-US" sz="3600" dirty="0">
              <a:solidFill>
                <a:srgbClr val="0070C0"/>
              </a:solidFill>
            </a:endParaRPr>
          </a:p>
        </p:txBody>
      </p:sp>
    </p:spTree>
    <p:extLst>
      <p:ext uri="{BB962C8B-B14F-4D97-AF65-F5344CB8AC3E}">
        <p14:creationId xmlns:p14="http://schemas.microsoft.com/office/powerpoint/2010/main" val="19812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81" y="1350298"/>
            <a:ext cx="12043719" cy="4708981"/>
          </a:xfrm>
          <a:prstGeom prst="rect">
            <a:avLst/>
          </a:prstGeom>
          <a:noFill/>
        </p:spPr>
        <p:txBody>
          <a:bodyPr wrap="square" rtlCol="0">
            <a:spAutoFit/>
          </a:bodyPr>
          <a:lstStyle/>
          <a:p>
            <a:pPr algn="ctr"/>
            <a:endParaRPr lang="en-US" sz="3600" b="1" u="sng" dirty="0">
              <a:latin typeface="Times New Roman" panose="02020603050405020304" pitchFamily="18" charset="0"/>
              <a:cs typeface="Times New Roman" panose="02020603050405020304" pitchFamily="18" charset="0"/>
            </a:endParaRPr>
          </a:p>
          <a:p>
            <a:pPr algn="ctr"/>
            <a:r>
              <a:rPr lang="en-US" sz="2400" b="1" spc="200" dirty="0" smtClean="0">
                <a:latin typeface="Times New Roman" panose="02020603050405020304" pitchFamily="18" charset="0"/>
                <a:cs typeface="Times New Roman" panose="02020603050405020304" pitchFamily="18" charset="0"/>
              </a:rPr>
              <a:t>To have an effective </a:t>
            </a:r>
            <a:r>
              <a:rPr lang="en-US" sz="2400" b="1" i="1" spc="200" dirty="0" smtClean="0">
                <a:latin typeface="Times New Roman" panose="02020603050405020304" pitchFamily="18" charset="0"/>
                <a:cs typeface="Times New Roman" panose="02020603050405020304" pitchFamily="18" charset="0"/>
              </a:rPr>
              <a:t>KB </a:t>
            </a:r>
            <a:r>
              <a:rPr lang="en-US" sz="2400" b="1" spc="200" dirty="0" smtClean="0">
                <a:latin typeface="Times New Roman" panose="02020603050405020304" pitchFamily="18" charset="0"/>
                <a:cs typeface="Times New Roman" panose="02020603050405020304" pitchFamily="18" charset="0"/>
              </a:rPr>
              <a:t>HAB, detection and tracking approach for use with </a:t>
            </a:r>
            <a:r>
              <a:rPr lang="en-US" sz="2400" b="1" spc="200" dirty="0" smtClean="0">
                <a:latin typeface="Times New Roman" panose="02020603050405020304" pitchFamily="18" charset="0"/>
                <a:cs typeface="Times New Roman" panose="02020603050405020304" pitchFamily="18" charset="0"/>
              </a:rPr>
              <a:t>satellites </a:t>
            </a:r>
            <a:r>
              <a:rPr lang="en-US" sz="2400" b="1" spc="200" dirty="0" smtClean="0">
                <a:latin typeface="Times New Roman" panose="02020603050405020304" pitchFamily="18" charset="0"/>
                <a:cs typeface="Times New Roman" panose="02020603050405020304" pitchFamily="18" charset="0"/>
              </a:rPr>
              <a:t>(</a:t>
            </a:r>
            <a:r>
              <a:rPr lang="en-US" sz="2400" b="1" spc="200" dirty="0" smtClean="0">
                <a:latin typeface="Times New Roman" panose="02020603050405020304" pitchFamily="18" charset="0"/>
                <a:cs typeface="Times New Roman" panose="02020603050405020304" pitchFamily="18" charset="0"/>
              </a:rPr>
              <a:t>VIIRS) </a:t>
            </a:r>
            <a:r>
              <a:rPr lang="en-US" sz="2400" b="1" spc="200" dirty="0" smtClean="0">
                <a:latin typeface="Times New Roman" panose="02020603050405020304" pitchFamily="18" charset="0"/>
                <a:cs typeface="Times New Roman" panose="02020603050405020304" pitchFamily="18" charset="0"/>
              </a:rPr>
              <a:t>without the availability of fluorescence channel.</a:t>
            </a:r>
          </a:p>
          <a:p>
            <a:pPr algn="ctr"/>
            <a:endParaRPr lang="en-US" sz="2400" spc="200" dirty="0" smtClean="0">
              <a:latin typeface="Times New Roman" panose="02020603050405020304" pitchFamily="18" charset="0"/>
              <a:cs typeface="Times New Roman" panose="02020603050405020304" pitchFamily="18" charset="0"/>
            </a:endParaRPr>
          </a:p>
          <a:p>
            <a:pPr algn="ctr"/>
            <a:r>
              <a:rPr lang="en-US" sz="2400" spc="200" dirty="0" smtClean="0">
                <a:latin typeface="Times New Roman" panose="02020603050405020304" pitchFamily="18" charset="0"/>
                <a:cs typeface="Times New Roman" panose="02020603050405020304" pitchFamily="18" charset="0"/>
              </a:rPr>
              <a:t>So that NOAA can extend its HAB monitoring capabilities to VIIRS and continue to support local authorities in their forecasting of beach conditions, including health warnings etc.</a:t>
            </a:r>
          </a:p>
          <a:p>
            <a:pPr marL="342900" indent="-342900" algn="ctr">
              <a:buFont typeface="Wingdings" panose="05000000000000000000" pitchFamily="2" charset="2"/>
              <a:buChar char="§"/>
            </a:pPr>
            <a:endParaRPr lang="en-US" sz="2400" spc="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sz="2400" dirty="0"/>
              <a:t>In this project we will investigate and compare the potential for satellite </a:t>
            </a:r>
            <a:r>
              <a:rPr lang="en-US" sz="2400" dirty="0" smtClean="0"/>
              <a:t>detection.</a:t>
            </a:r>
          </a:p>
          <a:p>
            <a:pPr marL="342900" indent="-342900">
              <a:buFont typeface="Wingdings" panose="05000000000000000000" pitchFamily="2" charset="2"/>
              <a:buChar char="§"/>
            </a:pPr>
            <a:r>
              <a:rPr lang="en-US" sz="2400" dirty="0"/>
              <a:t>Examine the temporal change of harmful </a:t>
            </a:r>
            <a:r>
              <a:rPr lang="en-US" sz="2400" dirty="0" smtClean="0"/>
              <a:t>algal </a:t>
            </a:r>
            <a:r>
              <a:rPr lang="en-US" sz="2400" dirty="0"/>
              <a:t>blooms from consecutive satellite imagery.</a:t>
            </a:r>
            <a:endParaRPr lang="en-US" sz="2400" spc="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spc="200" dirty="0" smtClean="0"/>
              <a:t>We will be using </a:t>
            </a:r>
            <a:r>
              <a:rPr lang="en-US" sz="2400" spc="200" dirty="0" err="1" smtClean="0"/>
              <a:t>Matlab</a:t>
            </a:r>
            <a:r>
              <a:rPr lang="en-US" sz="2400" spc="200" dirty="0" smtClean="0"/>
              <a:t>, </a:t>
            </a:r>
            <a:r>
              <a:rPr lang="en-US" sz="2400" spc="200" dirty="0" err="1" smtClean="0"/>
              <a:t>SeaDAS</a:t>
            </a:r>
            <a:r>
              <a:rPr lang="en-US" sz="2400" spc="200" dirty="0" smtClean="0"/>
              <a:t> </a:t>
            </a:r>
            <a:r>
              <a:rPr lang="en-US" sz="2400" spc="200" dirty="0"/>
              <a:t>and </a:t>
            </a:r>
            <a:r>
              <a:rPr lang="en-US" sz="2400" spc="200" dirty="0" smtClean="0"/>
              <a:t>Giovanni </a:t>
            </a:r>
            <a:r>
              <a:rPr lang="en-US" sz="2400" spc="200" dirty="0" smtClean="0"/>
              <a:t>software's.</a:t>
            </a:r>
            <a:endParaRPr lang="en-US" sz="2400" spc="200" dirty="0"/>
          </a:p>
          <a:p>
            <a:pPr marL="214300" indent="-214300">
              <a:buFont typeface="Arial" panose="020B0604020202020204" pitchFamily="34" charset="0"/>
              <a:buChar char="•"/>
            </a:pPr>
            <a:endParaRPr lang="en-US" sz="2400" spc="200" dirty="0"/>
          </a:p>
        </p:txBody>
      </p:sp>
      <p:pic>
        <p:nvPicPr>
          <p:cNvPr id="7" name="Picture 2" descr="http://noaacrest.files.wordpress.com/2011/07/cropped-noaa-crest-logo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89899" l="10000" r="100000">
                        <a14:foregroundMark x1="93936" y1="46465" x2="93936" y2="46465"/>
                        <a14:foregroundMark x1="93298" y1="46465" x2="96277" y2="20707"/>
                        <a14:foregroundMark x1="94149" y1="46465" x2="79574" y2="34848"/>
                        <a14:foregroundMark x1="79574" y1="34848" x2="60851" y2="20707"/>
                        <a14:foregroundMark x1="97340" y1="83333" x2="97340" y2="83333"/>
                        <a14:foregroundMark x1="85213" y1="23737" x2="87872" y2="26768"/>
                        <a14:foregroundMark x1="86915" y1="25758" x2="86915" y2="25758"/>
                        <a14:foregroundMark x1="93511" y1="78283" x2="91064" y2="74242"/>
                        <a14:foregroundMark x1="98511" y1="85354" x2="98511" y2="85354"/>
                      </a14:backgroundRemoval>
                    </a14:imgEffect>
                  </a14:imgLayer>
                </a14:imgProps>
              </a:ext>
              <a:ext uri="{28A0092B-C50C-407E-A947-70E740481C1C}">
                <a14:useLocalDpi xmlns:a14="http://schemas.microsoft.com/office/drawing/2010/main" val="0"/>
              </a:ext>
            </a:extLst>
          </a:blip>
          <a:srcRect/>
          <a:stretch>
            <a:fillRect/>
          </a:stretch>
        </p:blipFill>
        <p:spPr bwMode="auto">
          <a:xfrm>
            <a:off x="8708212" y="0"/>
            <a:ext cx="3483788" cy="73382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a:xfrm>
            <a:off x="47903" y="255537"/>
            <a:ext cx="11390242" cy="74459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200" spc="200" dirty="0" smtClean="0">
                <a:solidFill>
                  <a:schemeClr val="tx1"/>
                </a:solidFill>
                <a:latin typeface="Times New Roman" panose="02020603050405020304" pitchFamily="18" charset="0"/>
                <a:cs typeface="Times New Roman" panose="02020603050405020304" pitchFamily="18" charset="0"/>
              </a:rPr>
              <a:t>The goal of Harmful algal bloom </a:t>
            </a:r>
            <a:r>
              <a:rPr lang="en-US" sz="3200" i="1" spc="200" dirty="0" smtClean="0">
                <a:solidFill>
                  <a:schemeClr val="tx1"/>
                </a:solidFill>
                <a:latin typeface="Times New Roman" panose="02020603050405020304" pitchFamily="18" charset="0"/>
                <a:cs typeface="Times New Roman" panose="02020603050405020304" pitchFamily="18" charset="0"/>
              </a:rPr>
              <a:t>KB</a:t>
            </a:r>
            <a:r>
              <a:rPr lang="en-US" sz="3200" spc="200" dirty="0" smtClean="0">
                <a:solidFill>
                  <a:schemeClr val="tx1"/>
                </a:solidFill>
                <a:latin typeface="Times New Roman" panose="02020603050405020304" pitchFamily="18" charset="0"/>
                <a:cs typeface="Times New Roman" panose="02020603050405020304" pitchFamily="18" charset="0"/>
              </a:rPr>
              <a:t> HAB project is</a:t>
            </a:r>
            <a:endParaRPr lang="en-US" sz="3200" spc="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258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427</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Palatino Linotype</vt:lpstr>
      <vt:lpstr>Times New Roman</vt:lpstr>
      <vt:lpstr>Wingdings</vt:lpstr>
      <vt:lpstr>Office Theme</vt:lpstr>
      <vt:lpstr>PowerPoint Presentation</vt:lpstr>
      <vt:lpstr>PowerPoint Presentation</vt:lpstr>
      <vt:lpstr>PowerPoint Presentation</vt:lpstr>
      <vt:lpstr>Example of KB blooms Detection from MODIS Satellite image</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Ahmed El-habashi</cp:lastModifiedBy>
  <cp:revision>62</cp:revision>
  <dcterms:created xsi:type="dcterms:W3CDTF">2016-06-16T16:24:47Z</dcterms:created>
  <dcterms:modified xsi:type="dcterms:W3CDTF">2017-07-05T14:25:40Z</dcterms:modified>
</cp:coreProperties>
</file>